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58" r:id="rId2"/>
    <p:sldId id="268" r:id="rId3"/>
    <p:sldId id="264" r:id="rId4"/>
    <p:sldId id="260" r:id="rId5"/>
    <p:sldId id="265" r:id="rId6"/>
    <p:sldId id="266" r:id="rId7"/>
    <p:sldId id="259" r:id="rId8"/>
    <p:sldId id="267" r:id="rId9"/>
    <p:sldId id="269" r:id="rId10"/>
    <p:sldId id="277" r:id="rId11"/>
    <p:sldId id="278" r:id="rId12"/>
    <p:sldId id="305" r:id="rId13"/>
    <p:sldId id="306" r:id="rId14"/>
    <p:sldId id="307" r:id="rId15"/>
    <p:sldId id="308" r:id="rId16"/>
    <p:sldId id="309" r:id="rId17"/>
    <p:sldId id="310" r:id="rId18"/>
    <p:sldId id="279" r:id="rId19"/>
    <p:sldId id="280" r:id="rId20"/>
    <p:sldId id="275" r:id="rId21"/>
    <p:sldId id="276" r:id="rId22"/>
    <p:sldId id="281" r:id="rId23"/>
    <p:sldId id="286" r:id="rId24"/>
    <p:sldId id="282" r:id="rId25"/>
    <p:sldId id="283" r:id="rId26"/>
    <p:sldId id="261" r:id="rId27"/>
    <p:sldId id="262" r:id="rId28"/>
    <p:sldId id="263" r:id="rId29"/>
    <p:sldId id="271" r:id="rId30"/>
    <p:sldId id="270" r:id="rId31"/>
    <p:sldId id="272" r:id="rId32"/>
    <p:sldId id="273" r:id="rId33"/>
    <p:sldId id="274" r:id="rId34"/>
    <p:sldId id="284"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285"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81"/>
    <p:restoredTop sz="94710"/>
  </p:normalViewPr>
  <p:slideViewPr>
    <p:cSldViewPr snapToGrid="0">
      <p:cViewPr varScale="1">
        <p:scale>
          <a:sx n="146" d="100"/>
          <a:sy n="146" d="100"/>
        </p:scale>
        <p:origin x="352" y="176"/>
      </p:cViewPr>
      <p:guideLst/>
    </p:cSldViewPr>
  </p:slideViewPr>
  <p:notesTextViewPr>
    <p:cViewPr>
      <p:scale>
        <a:sx n="1" d="1"/>
        <a:sy n="1" d="1"/>
      </p:scale>
      <p:origin x="0" y="0"/>
    </p:cViewPr>
  </p:notesTextViewPr>
  <p:notesViewPr>
    <p:cSldViewPr snapToGrid="0">
      <p:cViewPr varScale="1">
        <p:scale>
          <a:sx n="123" d="100"/>
          <a:sy n="123" d="100"/>
        </p:scale>
        <p:origin x="4904"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220C89-F741-4A60-8725-24F669448BA8}" type="datetimeFigureOut">
              <a:rPr lang="zh-CN" altLang="en-US" smtClean="0"/>
              <a:t>2019/6/30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451984-16E8-4207-A516-AF7DF573BF1B}" type="slidenum">
              <a:rPr lang="zh-CN" altLang="en-US" smtClean="0"/>
              <a:t>‹#›</a:t>
            </a:fld>
            <a:endParaRPr lang="zh-CN" altLang="en-US"/>
          </a:p>
        </p:txBody>
      </p:sp>
    </p:spTree>
    <p:extLst>
      <p:ext uri="{BB962C8B-B14F-4D97-AF65-F5344CB8AC3E}">
        <p14:creationId xmlns:p14="http://schemas.microsoft.com/office/powerpoint/2010/main" val="2514600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451984-16E8-4207-A516-AF7DF573BF1B}" type="slidenum">
              <a:rPr lang="zh-CN" altLang="en-US" smtClean="0"/>
              <a:t>1</a:t>
            </a:fld>
            <a:endParaRPr lang="zh-CN" altLang="en-US"/>
          </a:p>
        </p:txBody>
      </p:sp>
    </p:spTree>
    <p:extLst>
      <p:ext uri="{BB962C8B-B14F-4D97-AF65-F5344CB8AC3E}">
        <p14:creationId xmlns:p14="http://schemas.microsoft.com/office/powerpoint/2010/main" val="2956127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451984-16E8-4207-A516-AF7DF573BF1B}" type="slidenum">
              <a:rPr lang="zh-CN" altLang="en-US" smtClean="0"/>
              <a:t>32</a:t>
            </a:fld>
            <a:endParaRPr lang="zh-CN" altLang="en-US"/>
          </a:p>
        </p:txBody>
      </p:sp>
    </p:spTree>
    <p:extLst>
      <p:ext uri="{BB962C8B-B14F-4D97-AF65-F5344CB8AC3E}">
        <p14:creationId xmlns:p14="http://schemas.microsoft.com/office/powerpoint/2010/main" val="3537360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3C88C80-19D1-4BDB-93D6-01C8B5D57E2B}"/>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5" name="页脚占位符 4">
            <a:extLst>
              <a:ext uri="{FF2B5EF4-FFF2-40B4-BE49-F238E27FC236}">
                <a16:creationId xmlns:a16="http://schemas.microsoft.com/office/drawing/2014/main" id="{DD2AB6A0-788E-44A1-9AE0-27A6133864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0BFCAA-9D3B-477B-A442-619BF31A71E5}"/>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
        <p:nvSpPr>
          <p:cNvPr id="9" name="矩形 8">
            <a:extLst>
              <a:ext uri="{FF2B5EF4-FFF2-40B4-BE49-F238E27FC236}">
                <a16:creationId xmlns:a16="http://schemas.microsoft.com/office/drawing/2014/main" id="{6C26513F-A3B8-4E41-B279-80D4C37DF881}"/>
              </a:ext>
            </a:extLst>
          </p:cNvPr>
          <p:cNvSpPr/>
          <p:nvPr/>
        </p:nvSpPr>
        <p:spPr>
          <a:xfrm>
            <a:off x="-8834"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7A97514C-283C-1948-A0DC-69A64AEFB6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0963" y="19250"/>
            <a:ext cx="1061787" cy="1061787"/>
          </a:xfrm>
          <a:prstGeom prst="rect">
            <a:avLst/>
          </a:prstGeom>
        </p:spPr>
      </p:pic>
    </p:spTree>
    <p:extLst>
      <p:ext uri="{BB962C8B-B14F-4D97-AF65-F5344CB8AC3E}">
        <p14:creationId xmlns:p14="http://schemas.microsoft.com/office/powerpoint/2010/main" val="3479207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7EEB98-0393-480B-8E60-2A9EAD0978D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36B5DF-C4C3-4A77-8ACF-13B266642A8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DE0ECAC-A3F9-42BE-BF00-901B87DA701C}"/>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5" name="页脚占位符 4">
            <a:extLst>
              <a:ext uri="{FF2B5EF4-FFF2-40B4-BE49-F238E27FC236}">
                <a16:creationId xmlns:a16="http://schemas.microsoft.com/office/drawing/2014/main" id="{D1B573EA-E7CA-4CD3-976F-3BA8607257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F2393C-774F-4C61-B26E-7E31793FF25B}"/>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799784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4389D-1F5C-49F4-A396-E863F331CF9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8EED7C-014A-412F-A030-FEEF200577A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52C2468-D58E-409B-B5B9-B259BA5D47C5}"/>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5" name="页脚占位符 4">
            <a:extLst>
              <a:ext uri="{FF2B5EF4-FFF2-40B4-BE49-F238E27FC236}">
                <a16:creationId xmlns:a16="http://schemas.microsoft.com/office/drawing/2014/main" id="{39217E4D-8B68-498A-880E-43D36112B60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96A66A-5635-42D4-9D99-87FD143353B1}"/>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735804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D60D8C-16FE-4A0F-8162-224CE033DB8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5FA777C-D381-45B9-8DE4-5B22917C81B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9005A1B-C957-4703-9672-D38D7F0D42DE}"/>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5" name="页脚占位符 4">
            <a:extLst>
              <a:ext uri="{FF2B5EF4-FFF2-40B4-BE49-F238E27FC236}">
                <a16:creationId xmlns:a16="http://schemas.microsoft.com/office/drawing/2014/main" id="{13B04B88-D41A-4688-9279-72DDE1B035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906B67-1FC3-45D1-809F-1D068B01C2CC}"/>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490223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829A10-6E5B-407F-B75D-F81C28EC3C9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CE05E73-EB18-44B9-86FB-CE40702FDF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6DC7E8F-AA26-44A7-86A1-15FAC0515E8B}"/>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5" name="页脚占位符 4">
            <a:extLst>
              <a:ext uri="{FF2B5EF4-FFF2-40B4-BE49-F238E27FC236}">
                <a16:creationId xmlns:a16="http://schemas.microsoft.com/office/drawing/2014/main" id="{5E53C6DD-ACA2-46A2-977E-CACA41DF41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C0A770-B5C2-49A1-B551-FEBFEA495CCC}"/>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549115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86134-4E94-4A0C-A15D-B8381231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96D7E77-2F48-4544-A1CD-9E86FCC5557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78EF259-984C-4612-9697-1B614C45721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4FF540F-8520-4FB4-ACA3-49897EC342D8}"/>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6" name="页脚占位符 5">
            <a:extLst>
              <a:ext uri="{FF2B5EF4-FFF2-40B4-BE49-F238E27FC236}">
                <a16:creationId xmlns:a16="http://schemas.microsoft.com/office/drawing/2014/main" id="{93EAA31E-3C16-4F4D-B614-85753F02F6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72D8E7C-60B4-42A0-AD00-D18A2C69FA31}"/>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1928596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AA7673-F055-48BB-BC0D-B50A12E1DFA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565607-4068-4C48-8E05-1F84A51D96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D95BEA-0F84-49F2-BC33-24F0EFB4FF5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ADB7FA0-9F9C-47EB-ADEC-362EE55BD9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7248ACC-75CB-41AA-817D-12AE2F3C6FF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DB29D8F-F426-4E51-A0A5-3C4CEC90EC5D}"/>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8" name="页脚占位符 7">
            <a:extLst>
              <a:ext uri="{FF2B5EF4-FFF2-40B4-BE49-F238E27FC236}">
                <a16:creationId xmlns:a16="http://schemas.microsoft.com/office/drawing/2014/main" id="{A88F9B0E-30F6-457F-85F2-E64914582D9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3E9E7FD-B0B2-4B59-94D3-CAF66405DB56}"/>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812471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8B22ED-2DBF-4A5A-8181-C8D94BB0A7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0CA4E6A-2A2F-4177-93FD-19E26096B93E}"/>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4" name="页脚占位符 3">
            <a:extLst>
              <a:ext uri="{FF2B5EF4-FFF2-40B4-BE49-F238E27FC236}">
                <a16:creationId xmlns:a16="http://schemas.microsoft.com/office/drawing/2014/main" id="{621446D4-BE62-44A4-9C63-2BFF904550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8A11A11-70A6-45E2-944D-56FD59670EBB}"/>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255351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44D6401-666C-4E1E-B427-A901A7B2A96C}"/>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3" name="页脚占位符 2">
            <a:extLst>
              <a:ext uri="{FF2B5EF4-FFF2-40B4-BE49-F238E27FC236}">
                <a16:creationId xmlns:a16="http://schemas.microsoft.com/office/drawing/2014/main" id="{C1141513-744D-4DB4-B4DB-10C84D946A9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0451892-D0AF-4AB1-A8B6-D32ECDC5BAD2}"/>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1172095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A1B03-EEB6-449F-B587-D8A250E3F40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39C6ED7-0309-4F98-8E8C-1407596D46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397134F-D875-45C7-8414-A1348E2A27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CF02891-F26E-4C77-849A-A789958A3991}"/>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6" name="页脚占位符 5">
            <a:extLst>
              <a:ext uri="{FF2B5EF4-FFF2-40B4-BE49-F238E27FC236}">
                <a16:creationId xmlns:a16="http://schemas.microsoft.com/office/drawing/2014/main" id="{10F794DC-9C23-41AA-871C-1B1F276F55F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E8E85E-3D90-4BF4-BD34-8097D272FE25}"/>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189478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F319B2-F2EA-495A-82D3-E6EB39D4A31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C669108-E9E2-412C-92F4-801DAD27A8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F644806A-9C87-4B48-9471-9E8D8BC12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BE6CDDA-FE39-4DB3-A68F-E1EBE86A321D}"/>
              </a:ext>
            </a:extLst>
          </p:cNvPr>
          <p:cNvSpPr>
            <a:spLocks noGrp="1"/>
          </p:cNvSpPr>
          <p:nvPr>
            <p:ph type="dt" sz="half" idx="10"/>
          </p:nvPr>
        </p:nvSpPr>
        <p:spPr/>
        <p:txBody>
          <a:bodyPr/>
          <a:lstStyle/>
          <a:p>
            <a:fld id="{E13947ED-5EF2-47D5-99F5-5EE8E4B8CE26}" type="datetimeFigureOut">
              <a:rPr lang="zh-CN" altLang="en-US" smtClean="0"/>
              <a:t>2019/6/30</a:t>
            </a:fld>
            <a:endParaRPr lang="zh-CN" altLang="en-US"/>
          </a:p>
        </p:txBody>
      </p:sp>
      <p:sp>
        <p:nvSpPr>
          <p:cNvPr id="6" name="页脚占位符 5">
            <a:extLst>
              <a:ext uri="{FF2B5EF4-FFF2-40B4-BE49-F238E27FC236}">
                <a16:creationId xmlns:a16="http://schemas.microsoft.com/office/drawing/2014/main" id="{EE0E17C6-1E15-4A08-99C9-CE3214A5BDB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5EF518D-DE11-4978-A147-1D9DC5E1AEAA}"/>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506854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8EBF438-41A3-4937-996D-FA6764742B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A3404A1-F618-4B83-9FE9-069EC716D1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C8E792F-4EBC-413C-A243-D97C66D1E2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3947ED-5EF2-47D5-99F5-5EE8E4B8CE26}" type="datetimeFigureOut">
              <a:rPr lang="zh-CN" altLang="en-US" smtClean="0"/>
              <a:t>2019/6/30</a:t>
            </a:fld>
            <a:endParaRPr lang="zh-CN" altLang="en-US"/>
          </a:p>
        </p:txBody>
      </p:sp>
      <p:sp>
        <p:nvSpPr>
          <p:cNvPr id="5" name="页脚占位符 4">
            <a:extLst>
              <a:ext uri="{FF2B5EF4-FFF2-40B4-BE49-F238E27FC236}">
                <a16:creationId xmlns:a16="http://schemas.microsoft.com/office/drawing/2014/main" id="{8D5A4C37-2E6F-4F77-B247-ED9AAB0718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65BB5BD-B023-490B-8DCF-87B72E4746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26241018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F929898-C8F5-4DA7-A757-3207A1E68569}"/>
              </a:ext>
            </a:extLst>
          </p:cNvPr>
          <p:cNvSpPr/>
          <p:nvPr/>
        </p:nvSpPr>
        <p:spPr>
          <a:xfrm>
            <a:off x="3057347" y="655636"/>
            <a:ext cx="6077305" cy="707886"/>
          </a:xfrm>
          <a:prstGeom prst="rect">
            <a:avLst/>
          </a:prstGeom>
        </p:spPr>
        <p:txBody>
          <a:bodyPr wrap="none">
            <a:spAutoFit/>
          </a:bodyPr>
          <a:lstStyle/>
          <a:p>
            <a:r>
              <a:rPr lang="ja-JP" altLang="en-US" sz="4000"/>
              <a:t>大数据</a:t>
            </a:r>
            <a:r>
              <a:rPr lang="en-US" altLang="zh-CN" sz="4000"/>
              <a:t>——Hadoop</a:t>
            </a:r>
            <a:r>
              <a:rPr lang="zh-CN" altLang="en-US" sz="4000"/>
              <a:t>（</a:t>
            </a:r>
            <a:r>
              <a:rPr lang="ja-JP" altLang="en-US" sz="4000"/>
              <a:t>一</a:t>
            </a:r>
            <a:r>
              <a:rPr lang="zh-CN" altLang="en-US" sz="4000"/>
              <a:t>）</a:t>
            </a:r>
          </a:p>
        </p:txBody>
      </p:sp>
      <p:sp>
        <p:nvSpPr>
          <p:cNvPr id="9" name="TextBox 8">
            <a:extLst>
              <a:ext uri="{FF2B5EF4-FFF2-40B4-BE49-F238E27FC236}">
                <a16:creationId xmlns:a16="http://schemas.microsoft.com/office/drawing/2014/main" id="{F97108C9-3031-144E-A369-6306F22F196A}"/>
              </a:ext>
            </a:extLst>
          </p:cNvPr>
          <p:cNvSpPr txBox="1"/>
          <p:nvPr/>
        </p:nvSpPr>
        <p:spPr>
          <a:xfrm>
            <a:off x="3300248" y="2112579"/>
            <a:ext cx="3103735" cy="461665"/>
          </a:xfrm>
          <a:prstGeom prst="rect">
            <a:avLst/>
          </a:prstGeom>
          <a:noFill/>
        </p:spPr>
        <p:txBody>
          <a:bodyPr wrap="none" rtlCol="0">
            <a:spAutoFit/>
          </a:bodyPr>
          <a:lstStyle/>
          <a:p>
            <a:r>
              <a:rPr lang="ja-JP" altLang="en-US" sz="2400"/>
              <a:t>一</a:t>
            </a:r>
            <a:r>
              <a:rPr lang="zh-CN" altLang="en-US" sz="2400"/>
              <a:t>、</a:t>
            </a:r>
            <a:r>
              <a:rPr lang="en-US" altLang="zh-CN" sz="2400"/>
              <a:t>Hadoop</a:t>
            </a:r>
            <a:r>
              <a:rPr lang="ja-JP" altLang="en-US" sz="2400"/>
              <a:t>能做什么</a:t>
            </a:r>
            <a:endParaRPr lang="en-US" altLang="ja-JP" sz="2400"/>
          </a:p>
        </p:txBody>
      </p:sp>
      <p:sp>
        <p:nvSpPr>
          <p:cNvPr id="10" name="TextBox 9">
            <a:extLst>
              <a:ext uri="{FF2B5EF4-FFF2-40B4-BE49-F238E27FC236}">
                <a16:creationId xmlns:a16="http://schemas.microsoft.com/office/drawing/2014/main" id="{49A9E820-835F-DB4A-8F1D-AB7CACF0843E}"/>
              </a:ext>
            </a:extLst>
          </p:cNvPr>
          <p:cNvSpPr txBox="1"/>
          <p:nvPr/>
        </p:nvSpPr>
        <p:spPr>
          <a:xfrm>
            <a:off x="3300248" y="3505199"/>
            <a:ext cx="2488182" cy="461665"/>
          </a:xfrm>
          <a:prstGeom prst="rect">
            <a:avLst/>
          </a:prstGeom>
          <a:noFill/>
        </p:spPr>
        <p:txBody>
          <a:bodyPr wrap="none" rtlCol="0">
            <a:spAutoFit/>
          </a:bodyPr>
          <a:lstStyle/>
          <a:p>
            <a:r>
              <a:rPr lang="ja-JP" altLang="en-US" sz="2400"/>
              <a:t>三</a:t>
            </a:r>
            <a:r>
              <a:rPr lang="zh-CN" altLang="en-US" sz="2400"/>
              <a:t>、</a:t>
            </a:r>
            <a:r>
              <a:rPr lang="ja-JP" altLang="en-US" sz="2400"/>
              <a:t>安装</a:t>
            </a:r>
            <a:r>
              <a:rPr lang="en-US" altLang="ja-JP" sz="2400"/>
              <a:t>Hadoop</a:t>
            </a:r>
          </a:p>
        </p:txBody>
      </p:sp>
      <p:sp>
        <p:nvSpPr>
          <p:cNvPr id="11" name="TextBox 10">
            <a:extLst>
              <a:ext uri="{FF2B5EF4-FFF2-40B4-BE49-F238E27FC236}">
                <a16:creationId xmlns:a16="http://schemas.microsoft.com/office/drawing/2014/main" id="{D4BE32AF-703E-7046-9CF7-DD14AC8DE469}"/>
              </a:ext>
            </a:extLst>
          </p:cNvPr>
          <p:cNvSpPr txBox="1"/>
          <p:nvPr/>
        </p:nvSpPr>
        <p:spPr>
          <a:xfrm>
            <a:off x="3300248" y="5594129"/>
            <a:ext cx="3103735" cy="461665"/>
          </a:xfrm>
          <a:prstGeom prst="rect">
            <a:avLst/>
          </a:prstGeom>
          <a:noFill/>
        </p:spPr>
        <p:txBody>
          <a:bodyPr wrap="none" rtlCol="0">
            <a:spAutoFit/>
          </a:bodyPr>
          <a:lstStyle/>
          <a:p>
            <a:r>
              <a:rPr lang="ja-JP" altLang="en-US" sz="2400"/>
              <a:t>六</a:t>
            </a:r>
            <a:r>
              <a:rPr lang="zh-CN" altLang="en-US" sz="2400"/>
              <a:t>、</a:t>
            </a:r>
            <a:r>
              <a:rPr lang="en-US" altLang="zh-CN" sz="2400"/>
              <a:t>Hadoop</a:t>
            </a:r>
            <a:r>
              <a:rPr lang="ja-JP" altLang="en-US" sz="2400"/>
              <a:t>业务场景</a:t>
            </a:r>
            <a:endParaRPr lang="en-US" altLang="ja-JP" sz="2400"/>
          </a:p>
        </p:txBody>
      </p:sp>
      <p:sp>
        <p:nvSpPr>
          <p:cNvPr id="5" name="TextBox 4">
            <a:extLst>
              <a:ext uri="{FF2B5EF4-FFF2-40B4-BE49-F238E27FC236}">
                <a16:creationId xmlns:a16="http://schemas.microsoft.com/office/drawing/2014/main" id="{92DEF166-5704-7C4E-8F97-6CC58183EFEF}"/>
              </a:ext>
            </a:extLst>
          </p:cNvPr>
          <p:cNvSpPr txBox="1"/>
          <p:nvPr/>
        </p:nvSpPr>
        <p:spPr>
          <a:xfrm>
            <a:off x="9711834" y="6488668"/>
            <a:ext cx="2480166" cy="369332"/>
          </a:xfrm>
          <a:prstGeom prst="rect">
            <a:avLst/>
          </a:prstGeom>
          <a:noFill/>
        </p:spPr>
        <p:txBody>
          <a:bodyPr wrap="none" rtlCol="0">
            <a:spAutoFit/>
          </a:bodyPr>
          <a:lstStyle/>
          <a:p>
            <a:r>
              <a:rPr lang="en-US" altLang="zh-CN"/>
              <a:t>Centos7+Hadoop2.9.2</a:t>
            </a:r>
          </a:p>
        </p:txBody>
      </p:sp>
      <p:sp>
        <p:nvSpPr>
          <p:cNvPr id="6" name="TextBox 5">
            <a:extLst>
              <a:ext uri="{FF2B5EF4-FFF2-40B4-BE49-F238E27FC236}">
                <a16:creationId xmlns:a16="http://schemas.microsoft.com/office/drawing/2014/main" id="{86FED754-A679-2A43-82AD-FE70094C0290}"/>
              </a:ext>
            </a:extLst>
          </p:cNvPr>
          <p:cNvSpPr txBox="1"/>
          <p:nvPr/>
        </p:nvSpPr>
        <p:spPr>
          <a:xfrm>
            <a:off x="3300248" y="2808889"/>
            <a:ext cx="2488182" cy="461665"/>
          </a:xfrm>
          <a:prstGeom prst="rect">
            <a:avLst/>
          </a:prstGeom>
          <a:noFill/>
        </p:spPr>
        <p:txBody>
          <a:bodyPr wrap="none" rtlCol="0">
            <a:spAutoFit/>
          </a:bodyPr>
          <a:lstStyle/>
          <a:p>
            <a:r>
              <a:rPr lang="ja-JP" altLang="en-US" sz="2400"/>
              <a:t>二</a:t>
            </a:r>
            <a:r>
              <a:rPr lang="zh-CN" altLang="en-US" sz="2400"/>
              <a:t>、</a:t>
            </a:r>
            <a:r>
              <a:rPr lang="en-US" altLang="ja-JP" sz="2400"/>
              <a:t>Hadoop</a:t>
            </a:r>
            <a:r>
              <a:rPr lang="ja-JP" altLang="en-US" sz="2400"/>
              <a:t>原理</a:t>
            </a:r>
            <a:endParaRPr lang="en-US" sz="2400"/>
          </a:p>
        </p:txBody>
      </p:sp>
      <p:sp>
        <p:nvSpPr>
          <p:cNvPr id="13" name="TextBox 12">
            <a:extLst>
              <a:ext uri="{FF2B5EF4-FFF2-40B4-BE49-F238E27FC236}">
                <a16:creationId xmlns:a16="http://schemas.microsoft.com/office/drawing/2014/main" id="{4CE31F0B-63E9-7C42-9E4F-F79EC34D4A0C}"/>
              </a:ext>
            </a:extLst>
          </p:cNvPr>
          <p:cNvSpPr txBox="1"/>
          <p:nvPr/>
        </p:nvSpPr>
        <p:spPr>
          <a:xfrm>
            <a:off x="3300248" y="4201509"/>
            <a:ext cx="2840842" cy="461665"/>
          </a:xfrm>
          <a:prstGeom prst="rect">
            <a:avLst/>
          </a:prstGeom>
          <a:noFill/>
        </p:spPr>
        <p:txBody>
          <a:bodyPr wrap="none" rtlCol="0">
            <a:spAutoFit/>
          </a:bodyPr>
          <a:lstStyle/>
          <a:p>
            <a:r>
              <a:rPr lang="ja-JP" altLang="en-US" sz="2400"/>
              <a:t>四</a:t>
            </a:r>
            <a:r>
              <a:rPr lang="zh-CN" altLang="en-US" sz="2400"/>
              <a:t>、</a:t>
            </a:r>
            <a:r>
              <a:rPr lang="en-US" altLang="zh-CN" sz="2400"/>
              <a:t>Hadoop&amp;Spark</a:t>
            </a:r>
            <a:endParaRPr lang="en-US" sz="2400"/>
          </a:p>
        </p:txBody>
      </p:sp>
      <p:sp>
        <p:nvSpPr>
          <p:cNvPr id="14" name="TextBox 13">
            <a:extLst>
              <a:ext uri="{FF2B5EF4-FFF2-40B4-BE49-F238E27FC236}">
                <a16:creationId xmlns:a16="http://schemas.microsoft.com/office/drawing/2014/main" id="{A396D265-D5EB-EB44-B7F0-32FA5AE3BD0F}"/>
              </a:ext>
            </a:extLst>
          </p:cNvPr>
          <p:cNvSpPr txBox="1"/>
          <p:nvPr/>
        </p:nvSpPr>
        <p:spPr>
          <a:xfrm>
            <a:off x="3300248" y="4897819"/>
            <a:ext cx="2702984" cy="461665"/>
          </a:xfrm>
          <a:prstGeom prst="rect">
            <a:avLst/>
          </a:prstGeom>
          <a:noFill/>
        </p:spPr>
        <p:txBody>
          <a:bodyPr wrap="none" rtlCol="0">
            <a:spAutoFit/>
          </a:bodyPr>
          <a:lstStyle/>
          <a:p>
            <a:r>
              <a:rPr lang="ja-JP" altLang="en-US" sz="2400"/>
              <a:t>五</a:t>
            </a:r>
            <a:r>
              <a:rPr lang="zh-CN" altLang="en-US" sz="2400"/>
              <a:t>、</a:t>
            </a:r>
            <a:r>
              <a:rPr lang="en-US" altLang="zh-CN" sz="2400"/>
              <a:t>Hadoop&amp;Flink</a:t>
            </a:r>
            <a:endParaRPr lang="en-US" sz="2400"/>
          </a:p>
        </p:txBody>
      </p:sp>
    </p:spTree>
    <p:extLst>
      <p:ext uri="{BB962C8B-B14F-4D97-AF65-F5344CB8AC3E}">
        <p14:creationId xmlns:p14="http://schemas.microsoft.com/office/powerpoint/2010/main" val="2931336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25254D-4079-6644-8371-A4DE2830A2C6}"/>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pic>
        <p:nvPicPr>
          <p:cNvPr id="6" name="Picture 5">
            <a:extLst>
              <a:ext uri="{FF2B5EF4-FFF2-40B4-BE49-F238E27FC236}">
                <a16:creationId xmlns:a16="http://schemas.microsoft.com/office/drawing/2014/main" id="{E45E5026-F2C6-8A43-83EF-C908BEA4D954}"/>
              </a:ext>
            </a:extLst>
          </p:cNvPr>
          <p:cNvPicPr>
            <a:picLocks noChangeAspect="1"/>
          </p:cNvPicPr>
          <p:nvPr/>
        </p:nvPicPr>
        <p:blipFill>
          <a:blip r:embed="rId2"/>
          <a:stretch>
            <a:fillRect/>
          </a:stretch>
        </p:blipFill>
        <p:spPr>
          <a:xfrm>
            <a:off x="257011" y="762726"/>
            <a:ext cx="2209800" cy="508000"/>
          </a:xfrm>
          <a:prstGeom prst="rect">
            <a:avLst/>
          </a:prstGeom>
        </p:spPr>
      </p:pic>
    </p:spTree>
    <p:extLst>
      <p:ext uri="{BB962C8B-B14F-4D97-AF65-F5344CB8AC3E}">
        <p14:creationId xmlns:p14="http://schemas.microsoft.com/office/powerpoint/2010/main" val="3544348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53173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是什么</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089801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53173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是什么</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4880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53173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是什么</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409321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53173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是什么</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371297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53173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是什么</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092820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53173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是什么</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903704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53173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是什么</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929261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E5B92B-DF0C-CA4F-81DB-A022D15D24FA}"/>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965906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537787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2FA61-2BBA-534C-B5C8-5C65303907D1}"/>
              </a:ext>
            </a:extLst>
          </p:cNvPr>
          <p:cNvSpPr txBox="1"/>
          <p:nvPr/>
        </p:nvSpPr>
        <p:spPr>
          <a:xfrm>
            <a:off x="0" y="0"/>
            <a:ext cx="5679760" cy="461665"/>
          </a:xfrm>
          <a:prstGeom prst="rect">
            <a:avLst/>
          </a:prstGeom>
          <a:noFill/>
        </p:spPr>
        <p:txBody>
          <a:bodyPr wrap="none" rtlCol="0">
            <a:spAutoFit/>
          </a:bodyPr>
          <a:lstStyle/>
          <a:p>
            <a:r>
              <a:rPr lang="ja-JP" altLang="en-US" sz="2400"/>
              <a:t>一</a:t>
            </a:r>
            <a:r>
              <a:rPr lang="zh-CN" altLang="en-US" sz="2400"/>
              <a:t>、</a:t>
            </a:r>
            <a:r>
              <a:rPr lang="en-US" altLang="zh-CN" sz="2400"/>
              <a:t>Hadoop</a:t>
            </a:r>
            <a:r>
              <a:rPr lang="ja-JP" altLang="en-US" sz="2400"/>
              <a:t>能做什么</a:t>
            </a:r>
            <a:r>
              <a:rPr lang="en-US" altLang="zh-CN" sz="2400"/>
              <a:t>——</a:t>
            </a:r>
            <a:r>
              <a:rPr lang="ja-JP" altLang="en-US" sz="2400"/>
              <a:t>数据架构演变</a:t>
            </a:r>
            <a:endParaRPr lang="en-US" altLang="ja-JP" sz="2400"/>
          </a:p>
        </p:txBody>
      </p:sp>
      <p:sp>
        <p:nvSpPr>
          <p:cNvPr id="3" name="TextBox 2">
            <a:extLst>
              <a:ext uri="{FF2B5EF4-FFF2-40B4-BE49-F238E27FC236}">
                <a16:creationId xmlns:a16="http://schemas.microsoft.com/office/drawing/2014/main" id="{744AE07C-0B12-4145-9FA8-E8B7804A1E3F}"/>
              </a:ext>
            </a:extLst>
          </p:cNvPr>
          <p:cNvSpPr txBox="1"/>
          <p:nvPr/>
        </p:nvSpPr>
        <p:spPr>
          <a:xfrm>
            <a:off x="933651" y="712269"/>
            <a:ext cx="1569660" cy="369332"/>
          </a:xfrm>
          <a:prstGeom prst="rect">
            <a:avLst/>
          </a:prstGeom>
          <a:noFill/>
        </p:spPr>
        <p:txBody>
          <a:bodyPr wrap="none" rtlCol="0">
            <a:spAutoFit/>
          </a:bodyPr>
          <a:lstStyle/>
          <a:p>
            <a:r>
              <a:rPr lang="ja-JP" altLang="en-US"/>
              <a:t>传统数据结构</a:t>
            </a:r>
            <a:endParaRPr lang="en-US"/>
          </a:p>
        </p:txBody>
      </p:sp>
      <p:pic>
        <p:nvPicPr>
          <p:cNvPr id="4" name="Picture 3">
            <a:extLst>
              <a:ext uri="{FF2B5EF4-FFF2-40B4-BE49-F238E27FC236}">
                <a16:creationId xmlns:a16="http://schemas.microsoft.com/office/drawing/2014/main" id="{1DD86C60-8C5F-A449-9633-EC2AC4D0C307}"/>
              </a:ext>
            </a:extLst>
          </p:cNvPr>
          <p:cNvPicPr>
            <a:picLocks noChangeAspect="1"/>
          </p:cNvPicPr>
          <p:nvPr/>
        </p:nvPicPr>
        <p:blipFill>
          <a:blip r:embed="rId2"/>
          <a:stretch>
            <a:fillRect/>
          </a:stretch>
        </p:blipFill>
        <p:spPr>
          <a:xfrm>
            <a:off x="295598" y="1244732"/>
            <a:ext cx="5616273" cy="2492276"/>
          </a:xfrm>
          <a:prstGeom prst="rect">
            <a:avLst/>
          </a:prstGeom>
        </p:spPr>
      </p:pic>
      <p:pic>
        <p:nvPicPr>
          <p:cNvPr id="5" name="Picture 4">
            <a:extLst>
              <a:ext uri="{FF2B5EF4-FFF2-40B4-BE49-F238E27FC236}">
                <a16:creationId xmlns:a16="http://schemas.microsoft.com/office/drawing/2014/main" id="{B55B4E60-D852-AE43-A58F-26A8651D96B3}"/>
              </a:ext>
            </a:extLst>
          </p:cNvPr>
          <p:cNvPicPr>
            <a:picLocks noChangeAspect="1"/>
          </p:cNvPicPr>
          <p:nvPr/>
        </p:nvPicPr>
        <p:blipFill>
          <a:blip r:embed="rId3"/>
          <a:stretch>
            <a:fillRect/>
          </a:stretch>
        </p:blipFill>
        <p:spPr>
          <a:xfrm>
            <a:off x="6280130" y="1228758"/>
            <a:ext cx="5410200" cy="2508250"/>
          </a:xfrm>
          <a:prstGeom prst="rect">
            <a:avLst/>
          </a:prstGeom>
        </p:spPr>
      </p:pic>
      <p:sp>
        <p:nvSpPr>
          <p:cNvPr id="7" name="TextBox 6">
            <a:extLst>
              <a:ext uri="{FF2B5EF4-FFF2-40B4-BE49-F238E27FC236}">
                <a16:creationId xmlns:a16="http://schemas.microsoft.com/office/drawing/2014/main" id="{27E974AC-A140-D04C-8A14-4BB474E3B2EF}"/>
              </a:ext>
            </a:extLst>
          </p:cNvPr>
          <p:cNvSpPr txBox="1"/>
          <p:nvPr/>
        </p:nvSpPr>
        <p:spPr>
          <a:xfrm>
            <a:off x="8616972" y="779646"/>
            <a:ext cx="1338828" cy="369332"/>
          </a:xfrm>
          <a:prstGeom prst="rect">
            <a:avLst/>
          </a:prstGeom>
          <a:noFill/>
        </p:spPr>
        <p:txBody>
          <a:bodyPr wrap="none" rtlCol="0">
            <a:spAutoFit/>
          </a:bodyPr>
          <a:lstStyle/>
          <a:p>
            <a:r>
              <a:rPr lang="ja-JP" altLang="en-US"/>
              <a:t>微服务架构</a:t>
            </a:r>
            <a:endParaRPr lang="en-US"/>
          </a:p>
        </p:txBody>
      </p:sp>
      <p:pic>
        <p:nvPicPr>
          <p:cNvPr id="8" name="Picture 7">
            <a:extLst>
              <a:ext uri="{FF2B5EF4-FFF2-40B4-BE49-F238E27FC236}">
                <a16:creationId xmlns:a16="http://schemas.microsoft.com/office/drawing/2014/main" id="{23E689FE-3A2B-FB40-91EC-9095F9BA97A6}"/>
              </a:ext>
            </a:extLst>
          </p:cNvPr>
          <p:cNvPicPr>
            <a:picLocks noChangeAspect="1"/>
          </p:cNvPicPr>
          <p:nvPr/>
        </p:nvPicPr>
        <p:blipFill>
          <a:blip r:embed="rId4"/>
          <a:stretch>
            <a:fillRect/>
          </a:stretch>
        </p:blipFill>
        <p:spPr>
          <a:xfrm>
            <a:off x="2680223" y="3737008"/>
            <a:ext cx="7038826" cy="3085203"/>
          </a:xfrm>
          <a:prstGeom prst="rect">
            <a:avLst/>
          </a:prstGeom>
        </p:spPr>
      </p:pic>
    </p:spTree>
    <p:extLst>
      <p:ext uri="{BB962C8B-B14F-4D97-AF65-F5344CB8AC3E}">
        <p14:creationId xmlns:p14="http://schemas.microsoft.com/office/powerpoint/2010/main" val="3917844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D30A2E-E284-034D-8CE0-56F61B181DE5}"/>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是什么</a:t>
            </a:r>
            <a:endParaRPr lang="en-US">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79FE5E99-C97D-1643-B212-21B0FC7E5D66}"/>
              </a:ext>
            </a:extLst>
          </p:cNvPr>
          <p:cNvSpPr/>
          <p:nvPr/>
        </p:nvSpPr>
        <p:spPr>
          <a:xfrm>
            <a:off x="500741" y="769904"/>
            <a:ext cx="10685417" cy="1200329"/>
          </a:xfrm>
          <a:prstGeom prst="rect">
            <a:avLst/>
          </a:prstGeom>
        </p:spPr>
        <p:txBody>
          <a:bodyPr wrap="square">
            <a:spAutoFit/>
          </a:bodyPr>
          <a:lstStyle/>
          <a:p>
            <a:r>
              <a:rPr lang="en-US">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是</a:t>
            </a:r>
            <a:r>
              <a:rPr lang="en-US">
                <a:latin typeface="SimSun" panose="02010600030101010101" pitchFamily="2" charset="-122"/>
                <a:ea typeface="SimSun" panose="02010600030101010101" pitchFamily="2" charset="-122"/>
              </a:rPr>
              <a:t>Google</a:t>
            </a:r>
            <a:r>
              <a:rPr lang="ja-JP" altLang="en-US">
                <a:latin typeface="SimSun" panose="02010600030101010101" pitchFamily="2" charset="-122"/>
                <a:ea typeface="SimSun" panose="02010600030101010101" pitchFamily="2" charset="-122"/>
              </a:rPr>
              <a:t>提出的一个软件架构，用于大规模数据集（大于</a:t>
            </a:r>
            <a:r>
              <a:rPr lang="en-US" altLang="ja-JP">
                <a:latin typeface="SimSun" panose="02010600030101010101" pitchFamily="2" charset="-122"/>
                <a:ea typeface="SimSun" panose="02010600030101010101" pitchFamily="2" charset="-122"/>
              </a:rPr>
              <a:t>1</a:t>
            </a:r>
            <a:r>
              <a:rPr lang="en-US">
                <a:latin typeface="SimSun" panose="02010600030101010101" pitchFamily="2" charset="-122"/>
                <a:ea typeface="SimSun" panose="02010600030101010101" pitchFamily="2" charset="-122"/>
              </a:rPr>
              <a:t>TB）</a:t>
            </a:r>
            <a:r>
              <a:rPr lang="ja-JP" altLang="en-US">
                <a:latin typeface="SimSun" panose="02010600030101010101" pitchFamily="2" charset="-122"/>
                <a:ea typeface="SimSun" panose="02010600030101010101" pitchFamily="2" charset="-122"/>
              </a:rPr>
              <a:t>的并行运算。概念“</a:t>
            </a:r>
            <a:r>
              <a:rPr lang="en-US">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映射）”和“</a:t>
            </a:r>
            <a:r>
              <a:rPr lang="en-US">
                <a:latin typeface="SimSun" panose="02010600030101010101" pitchFamily="2" charset="-122"/>
                <a:ea typeface="SimSun" panose="02010600030101010101" pitchFamily="2" charset="-122"/>
              </a:rPr>
              <a:t>Reduce（</a:t>
            </a:r>
            <a:r>
              <a:rPr lang="ja-JP" altLang="en-US">
                <a:latin typeface="SimSun" panose="02010600030101010101" pitchFamily="2" charset="-122"/>
                <a:ea typeface="SimSun" panose="02010600030101010101" pitchFamily="2" charset="-122"/>
              </a:rPr>
              <a:t>归纳）”，及他们的主要思想，都是从函数式编程语言</a:t>
            </a:r>
            <a:r>
              <a:rPr lang="en-US" altLang="ja-JP">
                <a:latin typeface="SimSun" panose="02010600030101010101" pitchFamily="2" charset="-122"/>
                <a:ea typeface="SimSun" panose="02010600030101010101" pitchFamily="2" charset="-122"/>
              </a:rPr>
              <a:t>(Scala</a:t>
            </a:r>
            <a:r>
              <a:rPr lang="zh-CN" altLang="en-US">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Haskell</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Miranda</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借来的，还有从矢量编程语言借来的特性。</a:t>
            </a:r>
            <a:r>
              <a:rPr lang="en-US">
                <a:latin typeface="SimSun" panose="02010600030101010101" pitchFamily="2" charset="-122"/>
                <a:ea typeface="SimSun" panose="02010600030101010101" pitchFamily="2" charset="-122"/>
              </a:rPr>
              <a:t> MapReduce</a:t>
            </a:r>
            <a:r>
              <a:rPr lang="ja-JP" altLang="en-US">
                <a:latin typeface="SimSun" panose="02010600030101010101" pitchFamily="2" charset="-122"/>
                <a:ea typeface="SimSun" panose="02010600030101010101" pitchFamily="2" charset="-122"/>
              </a:rPr>
              <a:t>程序本质上是并行运行的</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因此可以将大规模的数据分析任务分发给任何一个拥有足够多机器的数据中心</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11" name="Rectangle 10">
            <a:extLst>
              <a:ext uri="{FF2B5EF4-FFF2-40B4-BE49-F238E27FC236}">
                <a16:creationId xmlns:a16="http://schemas.microsoft.com/office/drawing/2014/main" id="{D35355B7-4A3E-4D4F-A6F8-EA030F31DB41}"/>
              </a:ext>
            </a:extLst>
          </p:cNvPr>
          <p:cNvSpPr/>
          <p:nvPr/>
        </p:nvSpPr>
        <p:spPr>
          <a:xfrm>
            <a:off x="500741" y="2468297"/>
            <a:ext cx="11146972" cy="2862322"/>
          </a:xfrm>
          <a:prstGeom prst="rect">
            <a:avLst/>
          </a:prstGeom>
        </p:spPr>
        <p:txBody>
          <a:bodyPr wrap="square">
            <a:spAutoFit/>
          </a:bodyPr>
          <a:lstStyle/>
          <a:p>
            <a:r>
              <a:rPr lang="ja-JP" altLang="en-US">
                <a:solidFill>
                  <a:srgbClr val="FF0000"/>
                </a:solidFill>
                <a:latin typeface="SimSun" panose="02010600030101010101" pitchFamily="2" charset="-122"/>
                <a:ea typeface="SimSun" panose="02010600030101010101" pitchFamily="2" charset="-122"/>
              </a:rPr>
              <a:t>映射</a:t>
            </a:r>
            <a:r>
              <a:rPr lang="en-US" altLang="ja-JP">
                <a:solidFill>
                  <a:srgbClr val="FF0000"/>
                </a:solidFill>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就是对一些独立元素组成的概念上的列表（例如，一个测试成绩的列表）的每一个元素进行指定的操作（比如，有人发现所有学生的成绩都被高估了一分，他可以定义一个“减一”的映射函数，用来修正这个错误。）。事实上，每个元素都是被</a:t>
            </a:r>
            <a:r>
              <a:rPr lang="ja-JP" altLang="en-US">
                <a:solidFill>
                  <a:srgbClr val="FF0000"/>
                </a:solidFill>
                <a:latin typeface="SimSun" panose="02010600030101010101" pitchFamily="2" charset="-122"/>
                <a:ea typeface="SimSun" panose="02010600030101010101" pitchFamily="2" charset="-122"/>
              </a:rPr>
              <a:t>独立</a:t>
            </a:r>
            <a:r>
              <a:rPr lang="ja-JP" altLang="en-US">
                <a:latin typeface="SimSun" panose="02010600030101010101" pitchFamily="2" charset="-122"/>
                <a:ea typeface="SimSun" panose="02010600030101010101" pitchFamily="2" charset="-122"/>
              </a:rPr>
              <a:t>操作的，而原始列表</a:t>
            </a:r>
            <a:r>
              <a:rPr lang="ja-JP" altLang="en-US">
                <a:solidFill>
                  <a:srgbClr val="FF0000"/>
                </a:solidFill>
                <a:latin typeface="SimSun" panose="02010600030101010101" pitchFamily="2" charset="-122"/>
                <a:ea typeface="SimSun" panose="02010600030101010101" pitchFamily="2" charset="-122"/>
              </a:rPr>
              <a:t>没有</a:t>
            </a:r>
            <a:r>
              <a:rPr lang="ja-JP" altLang="en-US">
                <a:latin typeface="SimSun" panose="02010600030101010101" pitchFamily="2" charset="-122"/>
                <a:ea typeface="SimSun" panose="02010600030101010101" pitchFamily="2" charset="-122"/>
              </a:rPr>
              <a:t>被更改，因为这里创建了一个新的列表来保存新的答案。这就是说，</a:t>
            </a:r>
            <a:r>
              <a:rPr lang="en-US">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操作是可以</a:t>
            </a:r>
            <a:r>
              <a:rPr lang="ja-JP" altLang="en-US">
                <a:solidFill>
                  <a:srgbClr val="FF0000"/>
                </a:solidFill>
                <a:latin typeface="SimSun" panose="02010600030101010101" pitchFamily="2" charset="-122"/>
                <a:ea typeface="SimSun" panose="02010600030101010101" pitchFamily="2" charset="-122"/>
              </a:rPr>
              <a:t>高度并行</a:t>
            </a:r>
            <a:r>
              <a:rPr lang="ja-JP" altLang="en-US">
                <a:latin typeface="SimSun" panose="02010600030101010101" pitchFamily="2" charset="-122"/>
                <a:ea typeface="SimSun" panose="02010600030101010101" pitchFamily="2" charset="-122"/>
              </a:rPr>
              <a:t>的，这对高性能要求的应用以及并行计算领域的需求非常有用。</a:t>
            </a:r>
          </a:p>
          <a:p>
            <a:r>
              <a:rPr lang="ja-JP" altLang="en-US">
                <a:solidFill>
                  <a:srgbClr val="FF0000"/>
                </a:solidFill>
                <a:latin typeface="SimSun" panose="02010600030101010101" pitchFamily="2" charset="-122"/>
                <a:ea typeface="SimSun" panose="02010600030101010101" pitchFamily="2" charset="-122"/>
              </a:rPr>
              <a:t>归纳</a:t>
            </a:r>
            <a:r>
              <a:rPr lang="en-US" altLang="ja-JP">
                <a:solidFill>
                  <a:srgbClr val="FF0000"/>
                </a:solidFill>
                <a:latin typeface="SimSun" panose="02010600030101010101" pitchFamily="2" charset="-122"/>
                <a:ea typeface="SimSun" panose="02010600030101010101" pitchFamily="2" charset="-122"/>
              </a:rPr>
              <a:t>(</a:t>
            </a:r>
            <a:r>
              <a:rPr lang="en-US">
                <a:solidFill>
                  <a:srgbClr val="FF0000"/>
                </a:solidFill>
                <a:latin typeface="SimSun" panose="02010600030101010101" pitchFamily="2" charset="-122"/>
                <a:ea typeface="SimSun" panose="02010600030101010101" pitchFamily="2" charset="-122"/>
              </a:rPr>
              <a:t>Reduce</a:t>
            </a:r>
            <a:r>
              <a:rPr lang="en-US" altLang="ja-JP">
                <a:solidFill>
                  <a:srgbClr val="FF0000"/>
                </a:solidFill>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指的是对一个列表的元素进行适当的</a:t>
            </a:r>
            <a:r>
              <a:rPr lang="ja-JP" altLang="en-US">
                <a:solidFill>
                  <a:srgbClr val="FF0000"/>
                </a:solidFill>
                <a:latin typeface="SimSun" panose="02010600030101010101" pitchFamily="2" charset="-122"/>
                <a:ea typeface="SimSun" panose="02010600030101010101" pitchFamily="2" charset="-122"/>
              </a:rPr>
              <a:t>合并</a:t>
            </a:r>
            <a:r>
              <a:rPr lang="ja-JP" altLang="en-US">
                <a:latin typeface="SimSun" panose="02010600030101010101" pitchFamily="2" charset="-122"/>
                <a:ea typeface="SimSun" panose="02010600030101010101" pitchFamily="2" charset="-122"/>
              </a:rPr>
              <a:t>（继续看前面的例子，如果有人想知道班级的平均分该怎么做？他可以定义一个归纳函数，通过让列表中的奇数（</a:t>
            </a:r>
            <a:r>
              <a:rPr lang="en-US">
                <a:latin typeface="SimSun" panose="02010600030101010101" pitchFamily="2" charset="-122"/>
                <a:ea typeface="SimSun" panose="02010600030101010101" pitchFamily="2" charset="-122"/>
              </a:rPr>
              <a:t>odd）</a:t>
            </a:r>
            <a:r>
              <a:rPr lang="ja-JP" altLang="en-US">
                <a:latin typeface="SimSun" panose="02010600030101010101" pitchFamily="2" charset="-122"/>
                <a:ea typeface="SimSun" panose="02010600030101010101" pitchFamily="2" charset="-122"/>
              </a:rPr>
              <a:t>或偶数（</a:t>
            </a:r>
            <a:r>
              <a:rPr lang="en-US">
                <a:latin typeface="SimSun" panose="02010600030101010101" pitchFamily="2" charset="-122"/>
                <a:ea typeface="SimSun" panose="02010600030101010101" pitchFamily="2" charset="-122"/>
              </a:rPr>
              <a:t>even）</a:t>
            </a:r>
            <a:r>
              <a:rPr lang="ja-JP" altLang="en-US">
                <a:latin typeface="SimSun" panose="02010600030101010101" pitchFamily="2" charset="-122"/>
                <a:ea typeface="SimSun" panose="02010600030101010101" pitchFamily="2" charset="-122"/>
              </a:rPr>
              <a:t>元素跟自己的相邻的元素相加的方式把列表减半，如此递归运算直到列表只剩下一个元素，然后用这个元素除以人数，就得到了平均分）。虽然他不如映射函数那么并行，但是因为归纳总是有一个简单的答案，大规模的运算</a:t>
            </a:r>
            <a:r>
              <a:rPr lang="ja-JP" altLang="en-US">
                <a:solidFill>
                  <a:srgbClr val="FF0000"/>
                </a:solidFill>
                <a:latin typeface="SimSun" panose="02010600030101010101" pitchFamily="2" charset="-122"/>
                <a:ea typeface="SimSun" panose="02010600030101010101" pitchFamily="2" charset="-122"/>
              </a:rPr>
              <a:t>相对独立</a:t>
            </a:r>
            <a:r>
              <a:rPr lang="ja-JP" altLang="en-US">
                <a:latin typeface="SimSun" panose="02010600030101010101" pitchFamily="2" charset="-122"/>
                <a:ea typeface="SimSun" panose="02010600030101010101" pitchFamily="2" charset="-122"/>
              </a:rPr>
              <a:t>，所以归纳函数在高度并行环境下也很有用。</a:t>
            </a:r>
          </a:p>
        </p:txBody>
      </p:sp>
    </p:spTree>
    <p:extLst>
      <p:ext uri="{BB962C8B-B14F-4D97-AF65-F5344CB8AC3E}">
        <p14:creationId xmlns:p14="http://schemas.microsoft.com/office/powerpoint/2010/main" val="1672553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525F16-69D0-5343-BE17-F0BDF863DD24}"/>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A6562E23-BDB4-8641-802B-D8AB32FC1780}"/>
              </a:ext>
            </a:extLst>
          </p:cNvPr>
          <p:cNvSpPr/>
          <p:nvPr/>
        </p:nvSpPr>
        <p:spPr>
          <a:xfrm>
            <a:off x="496389" y="815012"/>
            <a:ext cx="10515874" cy="1200329"/>
          </a:xfrm>
          <a:prstGeom prst="rect">
            <a:avLst/>
          </a:prstGeom>
        </p:spPr>
        <p:txBody>
          <a:bodyPr wrap="square">
            <a:spAutoFit/>
          </a:bodyPr>
          <a:lstStyle/>
          <a:p>
            <a:r>
              <a:rPr lang="en-US" i="0">
                <a:solidFill>
                  <a:srgbClr val="333333"/>
                </a:solidFill>
                <a:effectLst/>
                <a:latin typeface="SimSun" panose="02010600030101010101" pitchFamily="2" charset="-122"/>
                <a:ea typeface="SimSun" panose="02010600030101010101" pitchFamily="2" charset="-122"/>
              </a:rPr>
              <a:t>MapReduce</a:t>
            </a:r>
            <a:r>
              <a:rPr lang="ja-JP" altLang="en-US" i="0">
                <a:solidFill>
                  <a:srgbClr val="333333"/>
                </a:solidFill>
                <a:effectLst/>
                <a:latin typeface="SimSun" panose="02010600030101010101" pitchFamily="2" charset="-122"/>
                <a:ea typeface="SimSun" panose="02010600030101010101" pitchFamily="2" charset="-122"/>
              </a:rPr>
              <a:t>处理任务主要有两个阶段：</a:t>
            </a:r>
            <a:r>
              <a:rPr lang="en-US" i="0">
                <a:solidFill>
                  <a:srgbClr val="333333"/>
                </a:solidFill>
                <a:effectLst/>
                <a:latin typeface="SimSun" panose="02010600030101010101" pitchFamily="2" charset="-122"/>
                <a:ea typeface="SimSun" panose="02010600030101010101" pitchFamily="2" charset="-122"/>
              </a:rPr>
              <a:t>map</a:t>
            </a:r>
            <a:r>
              <a:rPr lang="ja-JP" altLang="en-US" i="0">
                <a:solidFill>
                  <a:srgbClr val="333333"/>
                </a:solidFill>
                <a:effectLst/>
                <a:latin typeface="SimSun" panose="02010600030101010101" pitchFamily="2" charset="-122"/>
                <a:ea typeface="SimSun" panose="02010600030101010101" pitchFamily="2" charset="-122"/>
              </a:rPr>
              <a:t>阶段和</a:t>
            </a:r>
            <a:r>
              <a:rPr lang="en-US" i="0">
                <a:solidFill>
                  <a:srgbClr val="333333"/>
                </a:solidFill>
                <a:effectLst/>
                <a:latin typeface="SimSun" panose="02010600030101010101" pitchFamily="2" charset="-122"/>
                <a:ea typeface="SimSun" panose="02010600030101010101" pitchFamily="2" charset="-122"/>
              </a:rPr>
              <a:t>reduce</a:t>
            </a:r>
            <a:r>
              <a:rPr lang="ja-JP" altLang="en-US" i="0">
                <a:solidFill>
                  <a:srgbClr val="333333"/>
                </a:solidFill>
                <a:effectLst/>
                <a:latin typeface="SimSun" panose="02010600030101010101" pitchFamily="2" charset="-122"/>
                <a:ea typeface="SimSun" panose="02010600030101010101" pitchFamily="2" charset="-122"/>
              </a:rPr>
              <a:t>阶段，每一个阶段都有相应的键值对</a:t>
            </a:r>
            <a:r>
              <a:rPr lang="en-US" altLang="ja-JP" i="0">
                <a:solidFill>
                  <a:srgbClr val="333333"/>
                </a:solidFill>
                <a:effectLst/>
                <a:latin typeface="SimSun" panose="02010600030101010101" pitchFamily="2" charset="-122"/>
                <a:ea typeface="SimSun" panose="02010600030101010101" pitchFamily="2" charset="-122"/>
              </a:rPr>
              <a:t>(</a:t>
            </a:r>
            <a:r>
              <a:rPr lang="en-US" i="0">
                <a:solidFill>
                  <a:srgbClr val="333333"/>
                </a:solidFill>
                <a:effectLst/>
                <a:latin typeface="SimSun" panose="02010600030101010101" pitchFamily="2" charset="-122"/>
                <a:ea typeface="SimSun" panose="02010600030101010101" pitchFamily="2" charset="-122"/>
              </a:rPr>
              <a:t>key-value)</a:t>
            </a:r>
            <a:r>
              <a:rPr lang="ja-JP" altLang="en-US" i="0">
                <a:solidFill>
                  <a:srgbClr val="333333"/>
                </a:solidFill>
                <a:effectLst/>
                <a:latin typeface="SimSun" panose="02010600030101010101" pitchFamily="2" charset="-122"/>
                <a:ea typeface="SimSun" panose="02010600030101010101" pitchFamily="2" charset="-122"/>
              </a:rPr>
              <a:t>作为输入和输出，它们的类型对于程序员来说是可选的。</a:t>
            </a:r>
            <a:endParaRPr lang="en-US" altLang="ja-JP" i="0">
              <a:solidFill>
                <a:srgbClr val="333333"/>
              </a:solidFill>
              <a:effectLst/>
              <a:latin typeface="SimSun" panose="02010600030101010101" pitchFamily="2" charset="-122"/>
              <a:ea typeface="SimSun" panose="02010600030101010101" pitchFamily="2" charset="-122"/>
            </a:endParaRPr>
          </a:p>
          <a:p>
            <a:r>
              <a:rPr lang="ja-JP" altLang="en-US" i="0">
                <a:solidFill>
                  <a:srgbClr val="333333"/>
                </a:solidFill>
                <a:effectLst/>
                <a:latin typeface="SimSun" panose="02010600030101010101" pitchFamily="2" charset="-122"/>
                <a:ea typeface="SimSun" panose="02010600030101010101" pitchFamily="2" charset="-122"/>
              </a:rPr>
              <a:t>程序员也可以指定两个函数：</a:t>
            </a:r>
            <a:r>
              <a:rPr lang="en-US" i="0">
                <a:solidFill>
                  <a:srgbClr val="333333"/>
                </a:solidFill>
                <a:effectLst/>
                <a:latin typeface="SimSun" panose="02010600030101010101" pitchFamily="2" charset="-122"/>
                <a:ea typeface="SimSun" panose="02010600030101010101" pitchFamily="2" charset="-122"/>
              </a:rPr>
              <a:t>map</a:t>
            </a:r>
            <a:r>
              <a:rPr lang="ja-JP" altLang="en-US" i="0">
                <a:solidFill>
                  <a:srgbClr val="333333"/>
                </a:solidFill>
                <a:effectLst/>
                <a:latin typeface="SimSun" panose="02010600030101010101" pitchFamily="2" charset="-122"/>
                <a:ea typeface="SimSun" panose="02010600030101010101" pitchFamily="2" charset="-122"/>
              </a:rPr>
              <a:t>函数和</a:t>
            </a:r>
            <a:r>
              <a:rPr lang="en-US" i="0">
                <a:solidFill>
                  <a:srgbClr val="333333"/>
                </a:solidFill>
                <a:effectLst/>
                <a:latin typeface="SimSun" panose="02010600030101010101" pitchFamily="2" charset="-122"/>
                <a:ea typeface="SimSun" panose="02010600030101010101" pitchFamily="2" charset="-122"/>
              </a:rPr>
              <a:t>reduce</a:t>
            </a:r>
            <a:r>
              <a:rPr lang="ja-JP" altLang="en-US" i="0">
                <a:solidFill>
                  <a:srgbClr val="333333"/>
                </a:solidFill>
                <a:effectLst/>
                <a:latin typeface="SimSun" panose="02010600030101010101" pitchFamily="2" charset="-122"/>
                <a:ea typeface="SimSun" panose="02010600030101010101" pitchFamily="2" charset="-122"/>
              </a:rPr>
              <a:t>函数。 </a:t>
            </a:r>
            <a:endParaRPr lang="en-US" altLang="ja-JP" i="0">
              <a:solidFill>
                <a:srgbClr val="333333"/>
              </a:solidFill>
              <a:effectLst/>
              <a:latin typeface="SimSun" panose="02010600030101010101" pitchFamily="2" charset="-122"/>
              <a:ea typeface="SimSun" panose="02010600030101010101" pitchFamily="2" charset="-122"/>
            </a:endParaRPr>
          </a:p>
          <a:p>
            <a:endParaRPr lang="en-US">
              <a:latin typeface="SimSun" panose="02010600030101010101" pitchFamily="2" charset="-122"/>
              <a:ea typeface="SimSun" panose="02010600030101010101" pitchFamily="2" charset="-122"/>
            </a:endParaRPr>
          </a:p>
        </p:txBody>
      </p:sp>
      <p:pic>
        <p:nvPicPr>
          <p:cNvPr id="14" name="Picture 13">
            <a:extLst>
              <a:ext uri="{FF2B5EF4-FFF2-40B4-BE49-F238E27FC236}">
                <a16:creationId xmlns:a16="http://schemas.microsoft.com/office/drawing/2014/main" id="{074A3BE1-ACDF-9F46-B7CF-75C134B14720}"/>
              </a:ext>
            </a:extLst>
          </p:cNvPr>
          <p:cNvPicPr>
            <a:picLocks noChangeAspect="1"/>
          </p:cNvPicPr>
          <p:nvPr/>
        </p:nvPicPr>
        <p:blipFill>
          <a:blip r:embed="rId2"/>
          <a:stretch>
            <a:fillRect/>
          </a:stretch>
        </p:blipFill>
        <p:spPr>
          <a:xfrm>
            <a:off x="1499326" y="2499905"/>
            <a:ext cx="8636000" cy="2781300"/>
          </a:xfrm>
          <a:prstGeom prst="rect">
            <a:avLst/>
          </a:prstGeom>
        </p:spPr>
      </p:pic>
    </p:spTree>
    <p:extLst>
      <p:ext uri="{BB962C8B-B14F-4D97-AF65-F5344CB8AC3E}">
        <p14:creationId xmlns:p14="http://schemas.microsoft.com/office/powerpoint/2010/main" val="2131626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AC0-D6E0-D944-A0AF-ACDC3F50B700}"/>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0CCD5302-1B90-5B4D-95C9-F27ACFCF262F}"/>
              </a:ext>
            </a:extLst>
          </p:cNvPr>
          <p:cNvSpPr/>
          <p:nvPr/>
        </p:nvSpPr>
        <p:spPr>
          <a:xfrm>
            <a:off x="595810" y="657995"/>
            <a:ext cx="10803709" cy="1200329"/>
          </a:xfrm>
          <a:prstGeom prst="rect">
            <a:avLst/>
          </a:prstGeom>
        </p:spPr>
        <p:txBody>
          <a:bodyPr wrap="square">
            <a:spAutoFit/>
          </a:bodyPr>
          <a:lstStyle/>
          <a:p>
            <a:r>
              <a:rPr lang="ja-JP" altLang="en-US" b="0" i="0">
                <a:solidFill>
                  <a:srgbClr val="333333"/>
                </a:solidFill>
                <a:effectLst/>
                <a:latin typeface="SimSun" panose="02010600030101010101" pitchFamily="2" charset="-122"/>
                <a:ea typeface="SimSun" panose="02010600030101010101" pitchFamily="2" charset="-122"/>
              </a:rPr>
              <a:t>一个</a:t>
            </a:r>
            <a:r>
              <a:rPr lang="en-US" b="0" i="0">
                <a:solidFill>
                  <a:srgbClr val="333333"/>
                </a:solidFill>
                <a:effectLst/>
                <a:latin typeface="SimSun" panose="02010600030101010101" pitchFamily="2" charset="-122"/>
                <a:ea typeface="SimSun" panose="02010600030101010101" pitchFamily="2" charset="-122"/>
              </a:rPr>
              <a:t>MapReduce</a:t>
            </a:r>
            <a:r>
              <a:rPr lang="ja-JP" altLang="en-US" b="0" i="0">
                <a:solidFill>
                  <a:srgbClr val="333333"/>
                </a:solidFill>
                <a:effectLst/>
                <a:latin typeface="SimSun" panose="02010600030101010101" pitchFamily="2" charset="-122"/>
                <a:ea typeface="SimSun" panose="02010600030101010101" pitchFamily="2" charset="-122"/>
              </a:rPr>
              <a:t>作业</a:t>
            </a:r>
            <a:r>
              <a:rPr lang="en-US" altLang="ja-JP">
                <a:solidFill>
                  <a:srgbClr val="333333"/>
                </a:solidFill>
                <a:latin typeface="SimSun" panose="02010600030101010101" pitchFamily="2" charset="-122"/>
                <a:ea typeface="SimSun" panose="02010600030101010101" pitchFamily="2" charset="-122"/>
              </a:rPr>
              <a:t>(JOB)</a:t>
            </a:r>
            <a:r>
              <a:rPr lang="ja-JP" altLang="en-US" b="0" i="0">
                <a:solidFill>
                  <a:srgbClr val="333333"/>
                </a:solidFill>
                <a:effectLst/>
                <a:latin typeface="SimSun" panose="02010600030101010101" pitchFamily="2" charset="-122"/>
                <a:ea typeface="SimSun" panose="02010600030101010101" pitchFamily="2" charset="-122"/>
              </a:rPr>
              <a:t>就是客户端想要执行的一个工作单元</a:t>
            </a:r>
            <a:r>
              <a:rPr lang="zh-CN" altLang="en-US" b="0" i="0">
                <a:solidFill>
                  <a:srgbClr val="333333"/>
                </a:solidFill>
                <a:effectLst/>
                <a:latin typeface="SimSun" panose="02010600030101010101" pitchFamily="2" charset="-122"/>
                <a:ea typeface="SimSun" panose="02010600030101010101" pitchFamily="2" charset="-122"/>
              </a:rPr>
              <a:t>。</a:t>
            </a:r>
            <a:endParaRPr lang="en-US" altLang="zh-CN" b="0" i="0">
              <a:solidFill>
                <a:srgbClr val="333333"/>
              </a:solidFill>
              <a:effectLst/>
              <a:latin typeface="SimSun" panose="02010600030101010101" pitchFamily="2" charset="-122"/>
              <a:ea typeface="SimSun" panose="02010600030101010101" pitchFamily="2" charset="-122"/>
            </a:endParaRPr>
          </a:p>
          <a:p>
            <a:r>
              <a:rPr lang="en-US" b="0" i="0">
                <a:solidFill>
                  <a:srgbClr val="333333"/>
                </a:solidFill>
                <a:effectLst/>
                <a:latin typeface="SimSun" panose="02010600030101010101" pitchFamily="2" charset="-122"/>
                <a:ea typeface="SimSun" panose="02010600030101010101" pitchFamily="2" charset="-122"/>
              </a:rPr>
              <a:t>hadoop</a:t>
            </a:r>
            <a:r>
              <a:rPr lang="ja-JP" altLang="en-US" b="0" i="0">
                <a:solidFill>
                  <a:srgbClr val="333333"/>
                </a:solidFill>
                <a:effectLst/>
                <a:latin typeface="SimSun" panose="02010600030101010101" pitchFamily="2" charset="-122"/>
                <a:ea typeface="SimSun" panose="02010600030101010101" pitchFamily="2" charset="-122"/>
              </a:rPr>
              <a:t>把这个工作单元切分成多个任务块来运行，这些任务块有两种类型：</a:t>
            </a:r>
            <a:r>
              <a:rPr lang="en-US" b="0" i="0">
                <a:solidFill>
                  <a:srgbClr val="333333"/>
                </a:solidFill>
                <a:effectLst/>
                <a:latin typeface="SimSun" panose="02010600030101010101" pitchFamily="2" charset="-122"/>
                <a:ea typeface="SimSun" panose="02010600030101010101" pitchFamily="2" charset="-122"/>
              </a:rPr>
              <a:t>map</a:t>
            </a:r>
            <a:r>
              <a:rPr lang="ja-JP" altLang="en-US" b="0" i="0">
                <a:solidFill>
                  <a:srgbClr val="333333"/>
                </a:solidFill>
                <a:effectLst/>
                <a:latin typeface="SimSun" panose="02010600030101010101" pitchFamily="2" charset="-122"/>
                <a:ea typeface="SimSun" panose="02010600030101010101" pitchFamily="2" charset="-122"/>
              </a:rPr>
              <a:t>任务和</a:t>
            </a:r>
            <a:r>
              <a:rPr lang="en-US" b="0" i="0">
                <a:solidFill>
                  <a:srgbClr val="333333"/>
                </a:solidFill>
                <a:effectLst/>
                <a:latin typeface="SimSun" panose="02010600030101010101" pitchFamily="2" charset="-122"/>
                <a:ea typeface="SimSun" panose="02010600030101010101" pitchFamily="2" charset="-122"/>
              </a:rPr>
              <a:t>reduce</a:t>
            </a:r>
            <a:r>
              <a:rPr lang="ja-JP" altLang="en-US" b="0" i="0">
                <a:solidFill>
                  <a:srgbClr val="333333"/>
                </a:solidFill>
                <a:effectLst/>
                <a:latin typeface="SimSun" panose="02010600030101010101" pitchFamily="2" charset="-122"/>
                <a:ea typeface="SimSun" panose="02010600030101010101" pitchFamily="2" charset="-122"/>
              </a:rPr>
              <a:t>任务。这些任务被安排使用</a:t>
            </a:r>
            <a:r>
              <a:rPr lang="en-US" b="0" i="0">
                <a:solidFill>
                  <a:srgbClr val="333333"/>
                </a:solidFill>
                <a:effectLst/>
                <a:latin typeface="SimSun" panose="02010600030101010101" pitchFamily="2" charset="-122"/>
                <a:ea typeface="SimSun" panose="02010600030101010101" pitchFamily="2" charset="-122"/>
              </a:rPr>
              <a:t>YARN</a:t>
            </a:r>
            <a:r>
              <a:rPr lang="ja-JP" altLang="en-US" b="0" i="0">
                <a:solidFill>
                  <a:srgbClr val="333333"/>
                </a:solidFill>
                <a:effectLst/>
                <a:latin typeface="SimSun" panose="02010600030101010101" pitchFamily="2" charset="-122"/>
                <a:ea typeface="SimSun" panose="02010600030101010101" pitchFamily="2" charset="-122"/>
              </a:rPr>
              <a:t>框架来运行在集群中的节点上。如果某个任务失败，它将会被自动重新安排到一个不同的节点上运行。 </a:t>
            </a:r>
            <a:endParaRPr lang="en-US">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20116FF0-D427-7845-86CA-F0AF7D83678A}"/>
              </a:ext>
            </a:extLst>
          </p:cNvPr>
          <p:cNvSpPr/>
          <p:nvPr/>
        </p:nvSpPr>
        <p:spPr>
          <a:xfrm>
            <a:off x="628104" y="1856462"/>
            <a:ext cx="11232970" cy="646331"/>
          </a:xfrm>
          <a:prstGeom prst="rect">
            <a:avLst/>
          </a:prstGeom>
        </p:spPr>
        <p:txBody>
          <a:bodyPr wrap="square">
            <a:spAutoFit/>
          </a:bodyPr>
          <a:lstStyle/>
          <a:p>
            <a:r>
              <a:rPr lang="en-US" b="0" i="0">
                <a:solidFill>
                  <a:srgbClr val="333333"/>
                </a:solidFill>
                <a:effectLst/>
                <a:latin typeface="SimSun" panose="02010600030101010101" pitchFamily="2" charset="-122"/>
                <a:ea typeface="SimSun" panose="02010600030101010101" pitchFamily="2" charset="-122"/>
              </a:rPr>
              <a:t>hadoop</a:t>
            </a:r>
            <a:r>
              <a:rPr lang="ja-JP" altLang="en-US" b="0" i="0">
                <a:solidFill>
                  <a:srgbClr val="333333"/>
                </a:solidFill>
                <a:effectLst/>
                <a:latin typeface="SimSun" panose="02010600030101010101" pitchFamily="2" charset="-122"/>
                <a:ea typeface="SimSun" panose="02010600030101010101" pitchFamily="2" charset="-122"/>
              </a:rPr>
              <a:t>把一个</a:t>
            </a:r>
            <a:r>
              <a:rPr lang="en-US" b="0" i="0">
                <a:solidFill>
                  <a:srgbClr val="333333"/>
                </a:solidFill>
                <a:effectLst/>
                <a:latin typeface="SimSun" panose="02010600030101010101" pitchFamily="2" charset="-122"/>
                <a:ea typeface="SimSun" panose="02010600030101010101" pitchFamily="2" charset="-122"/>
              </a:rPr>
              <a:t>MapReduce</a:t>
            </a:r>
            <a:r>
              <a:rPr lang="ja-JP" altLang="en-US" b="0" i="0">
                <a:solidFill>
                  <a:srgbClr val="333333"/>
                </a:solidFill>
                <a:effectLst/>
                <a:latin typeface="SimSun" panose="02010600030101010101" pitchFamily="2" charset="-122"/>
                <a:ea typeface="SimSun" panose="02010600030101010101" pitchFamily="2" charset="-122"/>
              </a:rPr>
              <a:t>作业的输入数据切分成固定大小的片，称之为输入分片</a:t>
            </a:r>
            <a:r>
              <a:rPr lang="en-US" altLang="ja-JP">
                <a:solidFill>
                  <a:srgbClr val="333333"/>
                </a:solidFill>
                <a:latin typeface="SimSun" panose="02010600030101010101" pitchFamily="2" charset="-122"/>
                <a:ea typeface="SimSun" panose="02010600030101010101" pitchFamily="2" charset="-122"/>
              </a:rPr>
              <a:t>(input split)</a:t>
            </a:r>
            <a:r>
              <a:rPr lang="ja-JP" altLang="en-US" b="0" i="0">
                <a:solidFill>
                  <a:srgbClr val="333333"/>
                </a:solidFill>
                <a:effectLst/>
                <a:latin typeface="SimSun" panose="02010600030101010101" pitchFamily="2" charset="-122"/>
                <a:ea typeface="SimSun" panose="02010600030101010101" pitchFamily="2" charset="-122"/>
              </a:rPr>
              <a:t>或简称分片。</a:t>
            </a:r>
            <a:r>
              <a:rPr lang="ja-JP" altLang="en-US">
                <a:latin typeface="SimSun" panose="02010600030101010101" pitchFamily="2" charset="-122"/>
                <a:ea typeface="SimSun" panose="02010600030101010101" pitchFamily="2" charset="-122"/>
              </a:rPr>
              <a:t> 一个良好的分片大小应该是一个</a:t>
            </a:r>
            <a:r>
              <a:rPr lang="en-US">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块的大小，在默认情况下是</a:t>
            </a:r>
            <a:r>
              <a:rPr lang="en-US" altLang="ja-JP">
                <a:solidFill>
                  <a:srgbClr val="FF0000"/>
                </a:solidFill>
                <a:latin typeface="SimSun" panose="02010600030101010101" pitchFamily="2" charset="-122"/>
                <a:ea typeface="SimSun" panose="02010600030101010101" pitchFamily="2" charset="-122"/>
              </a:rPr>
              <a:t>128</a:t>
            </a:r>
            <a:r>
              <a:rPr lang="en-US">
                <a:solidFill>
                  <a:srgbClr val="FF0000"/>
                </a:solidFill>
                <a:latin typeface="SimSun" panose="02010600030101010101" pitchFamily="2" charset="-122"/>
                <a:ea typeface="SimSun" panose="02010600030101010101" pitchFamily="2" charset="-122"/>
              </a:rPr>
              <a:t>M</a:t>
            </a:r>
            <a:r>
              <a:rPr lang="en-US">
                <a:latin typeface="SimSun" panose="02010600030101010101" pitchFamily="2" charset="-122"/>
                <a:ea typeface="SimSun" panose="02010600030101010101" pitchFamily="2" charset="-122"/>
              </a:rPr>
              <a:t> </a:t>
            </a:r>
            <a:r>
              <a:rPr lang="ja-JP" altLang="en-US" b="0" i="0">
                <a:solidFill>
                  <a:srgbClr val="333333"/>
                </a:solidFill>
                <a:effectLst/>
                <a:latin typeface="SimSun" panose="02010600030101010101" pitchFamily="2" charset="-122"/>
                <a:ea typeface="SimSun" panose="02010600030101010101" pitchFamily="2" charset="-122"/>
              </a:rPr>
              <a:t> </a:t>
            </a:r>
            <a:endParaRPr lang="en-US">
              <a:latin typeface="SimSun" panose="02010600030101010101" pitchFamily="2" charset="-122"/>
              <a:ea typeface="SimSun" panose="02010600030101010101" pitchFamily="2" charset="-122"/>
            </a:endParaRPr>
          </a:p>
        </p:txBody>
      </p:sp>
      <p:pic>
        <p:nvPicPr>
          <p:cNvPr id="18" name="Picture 17">
            <a:extLst>
              <a:ext uri="{FF2B5EF4-FFF2-40B4-BE49-F238E27FC236}">
                <a16:creationId xmlns:a16="http://schemas.microsoft.com/office/drawing/2014/main" id="{C839A00E-2813-5143-B5AE-CCF0545AF25C}"/>
              </a:ext>
            </a:extLst>
          </p:cNvPr>
          <p:cNvPicPr>
            <a:picLocks noChangeAspect="1"/>
          </p:cNvPicPr>
          <p:nvPr/>
        </p:nvPicPr>
        <p:blipFill>
          <a:blip r:embed="rId2"/>
          <a:stretch>
            <a:fillRect/>
          </a:stretch>
        </p:blipFill>
        <p:spPr>
          <a:xfrm>
            <a:off x="2790734" y="3083839"/>
            <a:ext cx="7899400" cy="3568700"/>
          </a:xfrm>
          <a:prstGeom prst="rect">
            <a:avLst/>
          </a:prstGeom>
        </p:spPr>
      </p:pic>
    </p:spTree>
    <p:extLst>
      <p:ext uri="{BB962C8B-B14F-4D97-AF65-F5344CB8AC3E}">
        <p14:creationId xmlns:p14="http://schemas.microsoft.com/office/powerpoint/2010/main" val="1963803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AC0-D6E0-D944-A0AF-ACDC3F50B700}"/>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F1BAC8D4-A3AB-9742-8948-B62AE02D4B61}"/>
              </a:ext>
            </a:extLst>
          </p:cNvPr>
          <p:cNvSpPr/>
          <p:nvPr/>
        </p:nvSpPr>
        <p:spPr>
          <a:xfrm>
            <a:off x="463367" y="1101551"/>
            <a:ext cx="11265265" cy="646331"/>
          </a:xfrm>
          <a:prstGeom prst="rect">
            <a:avLst/>
          </a:prstGeom>
        </p:spPr>
        <p:txBody>
          <a:bodyPr wrap="square">
            <a:spAutoFit/>
          </a:bodyPr>
          <a:lstStyle/>
          <a:p>
            <a:r>
              <a:rPr lang="ja-JP" altLang="en-US" b="0" i="0">
                <a:solidFill>
                  <a:srgbClr val="333333"/>
                </a:solidFill>
                <a:effectLst/>
                <a:latin typeface="SimSun" panose="02010600030101010101" pitchFamily="2" charset="-122"/>
                <a:ea typeface="SimSun" panose="02010600030101010101" pitchFamily="2" charset="-122"/>
              </a:rPr>
              <a:t>当存在</a:t>
            </a:r>
            <a:r>
              <a:rPr lang="ja-JP" altLang="en-US" b="0" i="0">
                <a:solidFill>
                  <a:srgbClr val="FF0000"/>
                </a:solidFill>
                <a:effectLst/>
                <a:latin typeface="SimSun" panose="02010600030101010101" pitchFamily="2" charset="-122"/>
                <a:ea typeface="SimSun" panose="02010600030101010101" pitchFamily="2" charset="-122"/>
              </a:rPr>
              <a:t>多个</a:t>
            </a:r>
            <a:r>
              <a:rPr lang="en-US" b="0" i="0">
                <a:solidFill>
                  <a:srgbClr val="FF0000"/>
                </a:solidFill>
                <a:effectLst/>
                <a:latin typeface="SimSun" panose="02010600030101010101" pitchFamily="2" charset="-122"/>
                <a:ea typeface="SimSun" panose="02010600030101010101" pitchFamily="2" charset="-122"/>
              </a:rPr>
              <a:t>reduce</a:t>
            </a:r>
            <a:r>
              <a:rPr lang="ja-JP" altLang="en-US" b="0" i="0">
                <a:solidFill>
                  <a:srgbClr val="333333"/>
                </a:solidFill>
                <a:effectLst/>
                <a:latin typeface="SimSun" panose="02010600030101010101" pitchFamily="2" charset="-122"/>
                <a:ea typeface="SimSun" panose="02010600030101010101" pitchFamily="2" charset="-122"/>
              </a:rPr>
              <a:t>任务时，</a:t>
            </a:r>
            <a:r>
              <a:rPr lang="en-US" b="0" i="0">
                <a:solidFill>
                  <a:srgbClr val="333333"/>
                </a:solidFill>
                <a:effectLst/>
                <a:latin typeface="SimSun" panose="02010600030101010101" pitchFamily="2" charset="-122"/>
                <a:ea typeface="SimSun" panose="02010600030101010101" pitchFamily="2" charset="-122"/>
              </a:rPr>
              <a:t>map</a:t>
            </a:r>
            <a:r>
              <a:rPr lang="ja-JP" altLang="en-US" b="0" i="0">
                <a:solidFill>
                  <a:srgbClr val="333333"/>
                </a:solidFill>
                <a:effectLst/>
                <a:latin typeface="SimSun" panose="02010600030101010101" pitchFamily="2" charset="-122"/>
                <a:ea typeface="SimSun" panose="02010600030101010101" pitchFamily="2" charset="-122"/>
              </a:rPr>
              <a:t>任务就会</a:t>
            </a:r>
            <a:r>
              <a:rPr lang="ja-JP" altLang="en-US" b="0" i="0">
                <a:solidFill>
                  <a:srgbClr val="FF0000"/>
                </a:solidFill>
                <a:effectLst/>
                <a:latin typeface="SimSun" panose="02010600030101010101" pitchFamily="2" charset="-122"/>
                <a:ea typeface="SimSun" panose="02010600030101010101" pitchFamily="2" charset="-122"/>
              </a:rPr>
              <a:t>分割</a:t>
            </a:r>
            <a:r>
              <a:rPr lang="ja-JP" altLang="en-US" b="0" i="0">
                <a:solidFill>
                  <a:srgbClr val="333333"/>
                </a:solidFill>
                <a:effectLst/>
                <a:latin typeface="SimSun" panose="02010600030101010101" pitchFamily="2" charset="-122"/>
                <a:ea typeface="SimSun" panose="02010600030101010101" pitchFamily="2" charset="-122"/>
              </a:rPr>
              <a:t>他们的输出数据，使得每一个</a:t>
            </a:r>
            <a:r>
              <a:rPr lang="en-US" b="0" i="0">
                <a:solidFill>
                  <a:srgbClr val="333333"/>
                </a:solidFill>
                <a:effectLst/>
                <a:latin typeface="SimSun" panose="02010600030101010101" pitchFamily="2" charset="-122"/>
                <a:ea typeface="SimSun" panose="02010600030101010101" pitchFamily="2" charset="-122"/>
              </a:rPr>
              <a:t>reduce</a:t>
            </a:r>
            <a:r>
              <a:rPr lang="ja-JP" altLang="en-US" b="0" i="0">
                <a:solidFill>
                  <a:srgbClr val="333333"/>
                </a:solidFill>
                <a:effectLst/>
                <a:latin typeface="SimSun" panose="02010600030101010101" pitchFamily="2" charset="-122"/>
                <a:ea typeface="SimSun" panose="02010600030101010101" pitchFamily="2" charset="-122"/>
              </a:rPr>
              <a:t>任务都有一个分割数据可处理。</a:t>
            </a:r>
            <a:endParaRPr lang="en-US">
              <a:latin typeface="SimSun" panose="02010600030101010101" pitchFamily="2" charset="-122"/>
              <a:ea typeface="SimSun" panose="02010600030101010101" pitchFamily="2" charset="-122"/>
            </a:endParaRPr>
          </a:p>
        </p:txBody>
      </p:sp>
      <p:pic>
        <p:nvPicPr>
          <p:cNvPr id="5" name="Picture 4">
            <a:extLst>
              <a:ext uri="{FF2B5EF4-FFF2-40B4-BE49-F238E27FC236}">
                <a16:creationId xmlns:a16="http://schemas.microsoft.com/office/drawing/2014/main" id="{CC983E8C-7C83-CE41-9237-F46C33A9CC95}"/>
              </a:ext>
            </a:extLst>
          </p:cNvPr>
          <p:cNvPicPr>
            <a:picLocks noChangeAspect="1"/>
          </p:cNvPicPr>
          <p:nvPr/>
        </p:nvPicPr>
        <p:blipFill>
          <a:blip r:embed="rId2"/>
          <a:stretch>
            <a:fillRect/>
          </a:stretch>
        </p:blipFill>
        <p:spPr>
          <a:xfrm>
            <a:off x="2965449" y="2187749"/>
            <a:ext cx="6261100" cy="3568700"/>
          </a:xfrm>
          <a:prstGeom prst="rect">
            <a:avLst/>
          </a:prstGeom>
        </p:spPr>
      </p:pic>
    </p:spTree>
    <p:extLst>
      <p:ext uri="{BB962C8B-B14F-4D97-AF65-F5344CB8AC3E}">
        <p14:creationId xmlns:p14="http://schemas.microsoft.com/office/powerpoint/2010/main" val="2527381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3D1571-9305-5040-A584-25CB96E15740}"/>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38344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918387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A3BB9-1D2F-7240-A608-D04671796189}"/>
              </a:ext>
            </a:extLst>
          </p:cNvPr>
          <p:cNvSpPr txBox="1"/>
          <p:nvPr/>
        </p:nvSpPr>
        <p:spPr>
          <a:xfrm>
            <a:off x="0" y="0"/>
            <a:ext cx="269817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安装</a:t>
            </a:r>
            <a:r>
              <a:rPr lang="en-US" altLang="ja-JP"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DBCB8294-9DFF-504E-8EF8-54DE4880CB8D}"/>
              </a:ext>
            </a:extLst>
          </p:cNvPr>
          <p:cNvSpPr txBox="1"/>
          <p:nvPr/>
        </p:nvSpPr>
        <p:spPr>
          <a:xfrm>
            <a:off x="750125" y="1160640"/>
            <a:ext cx="5955476" cy="3693319"/>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 sudo</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yum</a:t>
            </a:r>
            <a:r>
              <a:rPr lang="en-US">
                <a:latin typeface="SimSun" panose="02010600030101010101" pitchFamily="2" charset="-122"/>
                <a:ea typeface="SimSun" panose="02010600030101010101" pitchFamily="2" charset="-122"/>
              </a:rPr>
              <a:t> install ssh</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sudo yum install rsync</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ssh</a:t>
            </a:r>
            <a:r>
              <a:rPr lang="ja-JP" altLang="en-US">
                <a:latin typeface="SimSun" panose="02010600030101010101" pitchFamily="2" charset="-122"/>
                <a:ea typeface="SimSun" panose="02010600030101010101" pitchFamily="2" charset="-122"/>
              </a:rPr>
              <a:t>免密登陆</a:t>
            </a:r>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ssh-keygen -t rsa -P '' -f ~/.ssh/id_rsa </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a:t>
            </a:r>
            <a:r>
              <a:rPr lang="en-US">
                <a:solidFill>
                  <a:srgbClr val="FF0000"/>
                </a:solidFill>
                <a:latin typeface="SimSun" panose="02010600030101010101" pitchFamily="2" charset="-122"/>
                <a:ea typeface="SimSun" panose="02010600030101010101" pitchFamily="2" charset="-122"/>
              </a:rPr>
              <a:t>cat ~/.ssh/id_rsa.pub &gt;&gt; ~/.ssh/authorized_keys </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a:t>
            </a:r>
            <a:r>
              <a:rPr lang="en-US">
                <a:solidFill>
                  <a:srgbClr val="FF0000"/>
                </a:solidFill>
                <a:latin typeface="SimSun" panose="02010600030101010101" pitchFamily="2" charset="-122"/>
                <a:ea typeface="SimSun" panose="02010600030101010101" pitchFamily="2" charset="-122"/>
              </a:rPr>
              <a:t>chmod</a:t>
            </a:r>
            <a:r>
              <a:rPr lang="en-US">
                <a:latin typeface="SimSun" panose="02010600030101010101" pitchFamily="2" charset="-122"/>
                <a:ea typeface="SimSun" panose="02010600030101010101" pitchFamily="2" charset="-122"/>
              </a:rPr>
              <a:t> 0600 ~/.ssh/authorized_keys</a:t>
            </a:r>
          </a:p>
          <a:p>
            <a:endParaRPr lang="en-US" altLang="zh-CN">
              <a:latin typeface="SimSun" panose="02010600030101010101" pitchFamily="2" charset="-122"/>
              <a:ea typeface="SimSun" panose="02010600030101010101" pitchFamily="2" charset="-122"/>
            </a:endParaRPr>
          </a:p>
          <a:p>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测试登陆</a:t>
            </a:r>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ssh localhost</a:t>
            </a:r>
          </a:p>
        </p:txBody>
      </p:sp>
      <p:sp>
        <p:nvSpPr>
          <p:cNvPr id="7" name="Rectangle 6">
            <a:extLst>
              <a:ext uri="{FF2B5EF4-FFF2-40B4-BE49-F238E27FC236}">
                <a16:creationId xmlns:a16="http://schemas.microsoft.com/office/drawing/2014/main" id="{F3DDF1A3-E2B6-5342-9571-0A90B63C38E0}"/>
              </a:ext>
            </a:extLst>
          </p:cNvPr>
          <p:cNvSpPr/>
          <p:nvPr/>
        </p:nvSpPr>
        <p:spPr>
          <a:xfrm>
            <a:off x="6096000" y="0"/>
            <a:ext cx="6096000" cy="1754326"/>
          </a:xfrm>
          <a:prstGeom prst="rect">
            <a:avLst/>
          </a:prstGeom>
          <a:solidFill>
            <a:schemeClr val="tx1"/>
          </a:solidFill>
        </p:spPr>
        <p:txBody>
          <a:bodyPr>
            <a:spAutoFit/>
          </a:bodyPr>
          <a:lstStyle/>
          <a:p>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rgbClr val="FF0000"/>
                </a:solidFill>
                <a:latin typeface="SimSun" panose="02010600030101010101" pitchFamily="2" charset="-122"/>
                <a:ea typeface="SimSun" panose="02010600030101010101" pitchFamily="2" charset="-122"/>
              </a:rPr>
              <a:t>id_rsa.pub</a:t>
            </a:r>
            <a:endParaRPr lang="en-US" sz="1200">
              <a:solidFill>
                <a:schemeClr val="bg1"/>
              </a:solidFill>
              <a:effectLst/>
              <a:latin typeface="SimSun" panose="02010600030101010101" pitchFamily="2" charset="-122"/>
              <a:ea typeface="SimSun" panose="02010600030101010101" pitchFamily="2" charset="-122"/>
            </a:endParaRPr>
          </a:p>
          <a:p>
            <a:r>
              <a:rPr lang="en-US" sz="1200">
                <a:solidFill>
                  <a:schemeClr val="bg1"/>
                </a:solidFill>
                <a:effectLst/>
                <a:highlight>
                  <a:srgbClr val="FF0000"/>
                </a:highlight>
                <a:latin typeface="SimSun" panose="02010600030101010101" pitchFamily="2" charset="-122"/>
                <a:ea typeface="SimSun" panose="02010600030101010101" pitchFamily="2" charset="-122"/>
              </a:rPr>
              <a:t>ssh-rsa</a:t>
            </a:r>
            <a:r>
              <a:rPr lang="en-US" sz="1200">
                <a:solidFill>
                  <a:schemeClr val="bg1"/>
                </a:solidFill>
                <a:effectLst/>
                <a:latin typeface="SimSun" panose="02010600030101010101" pitchFamily="2" charset="-122"/>
                <a:ea typeface="SimSun" panose="02010600030101010101" pitchFamily="2" charset="-122"/>
              </a:rPr>
              <a:t> AAAAB3NzaC1yc2EAAAADAQABAAABAQDNFiNQy8LfhMBuArNoMOsAJ2JvbmczEOVEEUU/Sz67cO7ON491mf8SfcwvhEOFiNVaj29tSvHcbw4HifPsWtU2TVOd+MMFTJDSFF7D98mw+QTTiNhEeMvRJ+jfNOeHsEICcqsk/N1YyiP+WNyLqd7BAg9I</a:t>
            </a:r>
            <a:r>
              <a:rPr lang="en-US" sz="1200">
                <a:solidFill>
                  <a:schemeClr val="bg1"/>
                </a:solidFill>
                <a:latin typeface="SimSun" panose="02010600030101010101" pitchFamily="2" charset="-122"/>
                <a:ea typeface="SimSun" panose="02010600030101010101" pitchFamily="2" charset="-122"/>
              </a:rPr>
              <a:t>df</a:t>
            </a:r>
            <a:r>
              <a:rPr lang="en-US" sz="1200">
                <a:solidFill>
                  <a:schemeClr val="bg1"/>
                </a:solidFill>
                <a:effectLst/>
                <a:latin typeface="SimSun" panose="02010600030101010101" pitchFamily="2" charset="-122"/>
                <a:ea typeface="SimSun" panose="02010600030101010101" pitchFamily="2" charset="-122"/>
              </a:rPr>
              <a:t>yFiBqnSREgT0+</a:t>
            </a:r>
            <a:r>
              <a:rPr lang="en-US" sz="1200">
                <a:solidFill>
                  <a:schemeClr val="bg1"/>
                </a:solidFill>
                <a:latin typeface="SimSun" panose="02010600030101010101" pitchFamily="2" charset="-122"/>
                <a:ea typeface="SimSun" panose="02010600030101010101" pitchFamily="2" charset="-122"/>
              </a:rPr>
              <a:t>pNlxAMXyBIBnnTEjkA3qEQr4q92GchtP1gxz8FWvHH9rGW0jnYCkyd67yiLG0Pw1V0PBfl8IL9iHMesZvtiKZNzA0WFXwIZtmVTKJxRqjXH48T8aUxiaxVg9nLAfAilj/D1zATJTA/iYY69sKcibMNAHvRXgPswtmhfyoxPdWF66GZ9WDmBaViZs9/</a:t>
            </a:r>
          </a:p>
          <a:p>
            <a:r>
              <a:rPr lang="en-US" sz="1200">
                <a:solidFill>
                  <a:schemeClr val="bg1"/>
                </a:solidFill>
                <a:effectLst/>
                <a:latin typeface="SimSun" panose="02010600030101010101" pitchFamily="2" charset="-122"/>
                <a:ea typeface="SimSun" panose="02010600030101010101" pitchFamily="2" charset="-122"/>
              </a:rPr>
              <a:t>WS/0tziNi+MHh5u7DSi9NgUhGMP6mxHeg4PcE4zpgHnYfHuVlHcAm9SJLaXUpewaWV7M/kXm56lVxB2gDZQpaxYwS/5BP00s8JdLN55M9HSDFEX6+T8md9PornwoHCPhgtIc75p user</a:t>
            </a:r>
            <a:r>
              <a:rPr lang="en-US" sz="1200">
                <a:solidFill>
                  <a:schemeClr val="bg1"/>
                </a:solidFill>
                <a:effectLst/>
                <a:highlight>
                  <a:srgbClr val="FF0000"/>
                </a:highlight>
                <a:latin typeface="SimSun" panose="02010600030101010101" pitchFamily="2" charset="-122"/>
                <a:ea typeface="SimSun" panose="02010600030101010101" pitchFamily="2" charset="-122"/>
              </a:rPr>
              <a:t>Name@host</a:t>
            </a:r>
          </a:p>
        </p:txBody>
      </p:sp>
      <p:sp>
        <p:nvSpPr>
          <p:cNvPr id="10" name="TextBox 9">
            <a:extLst>
              <a:ext uri="{FF2B5EF4-FFF2-40B4-BE49-F238E27FC236}">
                <a16:creationId xmlns:a16="http://schemas.microsoft.com/office/drawing/2014/main" id="{6E233B60-285B-3D40-AE57-FE8BA033A58A}"/>
              </a:ext>
            </a:extLst>
          </p:cNvPr>
          <p:cNvSpPr txBox="1"/>
          <p:nvPr/>
        </p:nvSpPr>
        <p:spPr>
          <a:xfrm>
            <a:off x="750125" y="777904"/>
            <a:ext cx="1460656"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前期准备</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019219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56CB6C-926A-254E-8899-86AF61822317}"/>
              </a:ext>
            </a:extLst>
          </p:cNvPr>
          <p:cNvSpPr/>
          <p:nvPr/>
        </p:nvSpPr>
        <p:spPr>
          <a:xfrm>
            <a:off x="445634" y="1330558"/>
            <a:ext cx="5493812" cy="3139321"/>
          </a:xfrm>
          <a:prstGeom prst="rect">
            <a:avLst/>
          </a:prstGeom>
        </p:spPr>
        <p:txBody>
          <a:bodyPr wrap="none">
            <a:spAutoFit/>
          </a:bodyPr>
          <a:lstStyle/>
          <a:p>
            <a:r>
              <a:rPr lang="en-US">
                <a:latin typeface="SimSun" panose="02010600030101010101" pitchFamily="2" charset="-122"/>
                <a:ea typeface="SimSun" panose="02010600030101010101" pitchFamily="2" charset="-122"/>
              </a:rPr>
              <a:t>$ </a:t>
            </a:r>
            <a:r>
              <a:rPr lang="en-US">
                <a:solidFill>
                  <a:srgbClr val="00B0F0"/>
                </a:solidFill>
                <a:latin typeface="SimSun" panose="02010600030101010101" pitchFamily="2" charset="-122"/>
                <a:ea typeface="SimSun" panose="02010600030101010101" pitchFamily="2" charset="-122"/>
              </a:rPr>
              <a:t>mkdir input </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a:t>
            </a:r>
            <a:r>
              <a:rPr lang="en-US">
                <a:solidFill>
                  <a:srgbClr val="00B0F0"/>
                </a:solidFill>
                <a:latin typeface="SimSun" panose="02010600030101010101" pitchFamily="2" charset="-122"/>
                <a:ea typeface="SimSun" panose="02010600030101010101" pitchFamily="2" charset="-122"/>
              </a:rPr>
              <a:t>cp  %HADOOP_HOME%/etc/hadoop/*.xml input</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%HADOOP_HOME%/etc/hadoop/core-site.xml</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%HADOOP_HOME%/etc/hadoop/hdfs-site.xml</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%HADOOP_HOME%/etc/hadoop/mapred-site.xml</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 hadoop-env.sh</a:t>
            </a:r>
          </a:p>
        </p:txBody>
      </p:sp>
      <p:sp>
        <p:nvSpPr>
          <p:cNvPr id="4" name="Rectangle 3">
            <a:extLst>
              <a:ext uri="{FF2B5EF4-FFF2-40B4-BE49-F238E27FC236}">
                <a16:creationId xmlns:a16="http://schemas.microsoft.com/office/drawing/2014/main" id="{D05E9A79-AAD7-224D-9663-B19DF224321E}"/>
              </a:ext>
            </a:extLst>
          </p:cNvPr>
          <p:cNvSpPr/>
          <p:nvPr/>
        </p:nvSpPr>
        <p:spPr>
          <a:xfrm>
            <a:off x="6096000" y="4300"/>
            <a:ext cx="6096000" cy="2123658"/>
          </a:xfrm>
          <a:prstGeom prst="rect">
            <a:avLst/>
          </a:prstGeom>
          <a:solidFill>
            <a:schemeClr val="tx1"/>
          </a:solidFill>
        </p:spPr>
        <p:txBody>
          <a:bodyPr>
            <a:spAutoFit/>
          </a:bodyPr>
          <a:lstStyle/>
          <a:p>
            <a:r>
              <a:rPr lang="en-US" sz="1200">
                <a:solidFill>
                  <a:schemeClr val="bg1"/>
                </a:solidFill>
                <a:latin typeface="SimSun" panose="02010600030101010101" pitchFamily="2" charset="-122"/>
                <a:ea typeface="SimSun" panose="02010600030101010101" pitchFamily="2" charset="-122"/>
              </a:rPr>
              <a:t># etc/hadoop/core-site.xml</a:t>
            </a:r>
          </a:p>
          <a:p>
            <a:r>
              <a:rPr lang="en-US" sz="1200">
                <a:solidFill>
                  <a:schemeClr val="bg1"/>
                </a:solidFill>
                <a:latin typeface="SimSun" panose="02010600030101010101" pitchFamily="2" charset="-122"/>
                <a:ea typeface="SimSun" panose="02010600030101010101" pitchFamily="2" charset="-122"/>
              </a:rPr>
              <a:t>&lt;configuration&gt;</a:t>
            </a:r>
          </a:p>
          <a:p>
            <a:pPr lvl="1"/>
            <a:r>
              <a:rPr lang="en-US" sz="1200">
                <a:solidFill>
                  <a:schemeClr val="bg1"/>
                </a:solidFill>
                <a:latin typeface="SimSun" panose="02010600030101010101" pitchFamily="2" charset="-122"/>
                <a:ea typeface="SimSun" panose="02010600030101010101" pitchFamily="2" charset="-122"/>
              </a:rPr>
              <a:t>   &lt;property&gt;</a:t>
            </a:r>
          </a:p>
          <a:p>
            <a:pPr lvl="1"/>
            <a:r>
              <a:rPr lang="en-US" sz="1200">
                <a:solidFill>
                  <a:schemeClr val="bg1"/>
                </a:solidFill>
                <a:latin typeface="SimSun" panose="02010600030101010101" pitchFamily="2" charset="-122"/>
                <a:ea typeface="SimSun" panose="02010600030101010101" pitchFamily="2" charset="-122"/>
              </a:rPr>
              <a:t>   	&lt;name&gt;fs.defaultFS&lt;/name&gt;</a:t>
            </a:r>
          </a:p>
          <a:p>
            <a:pPr lvl="1"/>
            <a:r>
              <a:rPr lang="en-US" sz="1200">
                <a:solidFill>
                  <a:schemeClr val="bg1"/>
                </a:solidFill>
                <a:latin typeface="SimSun" panose="02010600030101010101" pitchFamily="2" charset="-122"/>
                <a:ea typeface="SimSun" panose="02010600030101010101" pitchFamily="2" charset="-122"/>
              </a:rPr>
              <a:t>      &lt;value&gt;hdfs://localhost:9000&lt;/value&gt;</a:t>
            </a:r>
          </a:p>
          <a:p>
            <a:pPr lvl="1"/>
            <a:r>
              <a:rPr lang="en-US" sz="1200">
                <a:solidFill>
                  <a:schemeClr val="bg1"/>
                </a:solidFill>
                <a:latin typeface="SimSun" panose="02010600030101010101" pitchFamily="2" charset="-122"/>
                <a:ea typeface="SimSun" panose="02010600030101010101" pitchFamily="2" charset="-122"/>
              </a:rPr>
              <a:t>    &lt;/property&gt;</a:t>
            </a:r>
          </a:p>
          <a:p>
            <a:pPr lvl="1"/>
            <a:r>
              <a:rPr lang="en-US" sz="1200">
                <a:solidFill>
                  <a:schemeClr val="bg1"/>
                </a:solidFill>
                <a:latin typeface="SimSun" panose="02010600030101010101" pitchFamily="2" charset="-122"/>
                <a:ea typeface="SimSun" panose="02010600030101010101" pitchFamily="2" charset="-122"/>
              </a:rPr>
              <a:t>    &lt;property&gt;</a:t>
            </a:r>
          </a:p>
          <a:p>
            <a:pPr lvl="1"/>
            <a:r>
              <a:rPr lang="en-US" sz="1200">
                <a:solidFill>
                  <a:schemeClr val="bg1"/>
                </a:solidFill>
                <a:latin typeface="SimSun" panose="02010600030101010101" pitchFamily="2" charset="-122"/>
                <a:ea typeface="SimSun" panose="02010600030101010101" pitchFamily="2" charset="-122"/>
              </a:rPr>
              <a:t>	&lt;name&gt;hadoop.tmp.dir&lt;/name&gt;</a:t>
            </a:r>
          </a:p>
          <a:p>
            <a:pPr lvl="1"/>
            <a:r>
              <a:rPr lang="en-US" sz="1200">
                <a:solidFill>
                  <a:schemeClr val="bg1"/>
                </a:solidFill>
                <a:latin typeface="SimSun" panose="02010600030101010101" pitchFamily="2" charset="-122"/>
                <a:ea typeface="SimSun" panose="02010600030101010101" pitchFamily="2" charset="-122"/>
              </a:rPr>
              <a:t>	&lt;value&gt;/usr/local/hadoop292/data/&lt;/value&gt;</a:t>
            </a:r>
          </a:p>
          <a:p>
            <a:pPr lvl="1"/>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&lt;/configuration&gt;</a:t>
            </a:r>
          </a:p>
        </p:txBody>
      </p:sp>
      <p:sp>
        <p:nvSpPr>
          <p:cNvPr id="5" name="TextBox 4">
            <a:extLst>
              <a:ext uri="{FF2B5EF4-FFF2-40B4-BE49-F238E27FC236}">
                <a16:creationId xmlns:a16="http://schemas.microsoft.com/office/drawing/2014/main" id="{808FE08F-2903-5449-A72F-96A0645CA96D}"/>
              </a:ext>
            </a:extLst>
          </p:cNvPr>
          <p:cNvSpPr txBox="1"/>
          <p:nvPr/>
        </p:nvSpPr>
        <p:spPr>
          <a:xfrm>
            <a:off x="6100278" y="2240836"/>
            <a:ext cx="6096000" cy="2123658"/>
          </a:xfrm>
          <a:prstGeom prst="rect">
            <a:avLst/>
          </a:prstGeom>
          <a:solidFill>
            <a:schemeClr val="tx1"/>
          </a:solidFill>
        </p:spPr>
        <p:txBody>
          <a:bodyPr wrap="square" rtlCol="0">
            <a:spAutoFit/>
          </a:bodyPr>
          <a:lstStyle/>
          <a:p>
            <a:r>
              <a:rPr lang="en-US" sz="1200">
                <a:solidFill>
                  <a:schemeClr val="bg1"/>
                </a:solidFill>
                <a:latin typeface="SimSun" panose="02010600030101010101" pitchFamily="2" charset="-122"/>
                <a:ea typeface="SimSun" panose="02010600030101010101" pitchFamily="2" charset="-122"/>
              </a:rPr>
              <a:t>#etc/hadoop/hdfs-site.xml</a:t>
            </a:r>
          </a:p>
          <a:p>
            <a:r>
              <a:rPr lang="en-US" sz="1200">
                <a:solidFill>
                  <a:schemeClr val="bg1"/>
                </a:solidFill>
                <a:latin typeface="SimSun" panose="02010600030101010101" pitchFamily="2" charset="-122"/>
                <a:ea typeface="SimSun" panose="02010600030101010101" pitchFamily="2" charset="-122"/>
              </a:rPr>
              <a:t>&lt;configuration&gt;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&lt;name&gt;dfs.replication&lt;/name&gt;</a:t>
            </a:r>
          </a:p>
          <a:p>
            <a:r>
              <a:rPr lang="en-US" sz="1200">
                <a:solidFill>
                  <a:schemeClr val="bg1"/>
                </a:solidFill>
                <a:latin typeface="SimSun" panose="02010600030101010101" pitchFamily="2" charset="-122"/>
                <a:ea typeface="SimSun" panose="02010600030101010101" pitchFamily="2" charset="-122"/>
              </a:rPr>
              <a:t>        &lt;value&gt;1&lt;/value&gt;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&lt;name&gt;dfs.namenode.rpc-bind-host&lt;/name&gt;</a:t>
            </a:r>
          </a:p>
          <a:p>
            <a:r>
              <a:rPr lang="en-US" sz="1200">
                <a:solidFill>
                  <a:schemeClr val="bg1"/>
                </a:solidFill>
                <a:latin typeface="SimSun" panose="02010600030101010101" pitchFamily="2" charset="-122"/>
                <a:ea typeface="SimSun" panose="02010600030101010101" pitchFamily="2" charset="-122"/>
              </a:rPr>
              <a:t>        &lt;value&gt;0.0.0.0&lt;/value&gt;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&lt;/configuration&gt;</a:t>
            </a:r>
          </a:p>
        </p:txBody>
      </p:sp>
      <p:sp>
        <p:nvSpPr>
          <p:cNvPr id="6" name="TextBox 5">
            <a:extLst>
              <a:ext uri="{FF2B5EF4-FFF2-40B4-BE49-F238E27FC236}">
                <a16:creationId xmlns:a16="http://schemas.microsoft.com/office/drawing/2014/main" id="{80955613-287A-EE45-A292-5EFDC2494CBE}"/>
              </a:ext>
            </a:extLst>
          </p:cNvPr>
          <p:cNvSpPr txBox="1"/>
          <p:nvPr/>
        </p:nvSpPr>
        <p:spPr>
          <a:xfrm>
            <a:off x="6096000" y="4477372"/>
            <a:ext cx="6087445" cy="1384995"/>
          </a:xfrm>
          <a:prstGeom prst="rect">
            <a:avLst/>
          </a:prstGeom>
          <a:solidFill>
            <a:schemeClr val="tx1"/>
          </a:solidFill>
        </p:spPr>
        <p:txBody>
          <a:bodyPr wrap="square" rtlCol="0">
            <a:spAutoFit/>
          </a:bodyPr>
          <a:lstStyle/>
          <a:p>
            <a:r>
              <a:rPr lang="en-US" sz="1200">
                <a:solidFill>
                  <a:schemeClr val="bg1"/>
                </a:solidFill>
                <a:latin typeface="SimSun" panose="02010600030101010101" pitchFamily="2" charset="-122"/>
                <a:ea typeface="SimSun" panose="02010600030101010101" pitchFamily="2" charset="-122"/>
              </a:rPr>
              <a:t>#mapred-site.xml</a:t>
            </a:r>
          </a:p>
          <a:p>
            <a:r>
              <a:rPr lang="en-US" sz="1200">
                <a:solidFill>
                  <a:schemeClr val="bg1"/>
                </a:solidFill>
                <a:latin typeface="SimSun" panose="02010600030101010101" pitchFamily="2" charset="-122"/>
                <a:ea typeface="SimSun" panose="02010600030101010101" pitchFamily="2" charset="-122"/>
              </a:rPr>
              <a:t>&lt;configuration&gt;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&lt;name&gt;mapreduce.framework.name&lt;/name&gt;</a:t>
            </a:r>
          </a:p>
          <a:p>
            <a:r>
              <a:rPr lang="en-US" sz="1200">
                <a:solidFill>
                  <a:schemeClr val="bg1"/>
                </a:solidFill>
                <a:latin typeface="SimSun" panose="02010600030101010101" pitchFamily="2" charset="-122"/>
                <a:ea typeface="SimSun" panose="02010600030101010101" pitchFamily="2" charset="-122"/>
              </a:rPr>
              <a:t>        &lt;value&gt;yarn&lt;/value&gt;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&lt;/configuration&gt;</a:t>
            </a:r>
          </a:p>
        </p:txBody>
      </p:sp>
      <p:sp>
        <p:nvSpPr>
          <p:cNvPr id="7" name="TextBox 6">
            <a:extLst>
              <a:ext uri="{FF2B5EF4-FFF2-40B4-BE49-F238E27FC236}">
                <a16:creationId xmlns:a16="http://schemas.microsoft.com/office/drawing/2014/main" id="{DE5E8767-52BC-BE4D-BDAD-E8439D0ECC49}"/>
              </a:ext>
            </a:extLst>
          </p:cNvPr>
          <p:cNvSpPr txBox="1"/>
          <p:nvPr/>
        </p:nvSpPr>
        <p:spPr>
          <a:xfrm>
            <a:off x="445634" y="696797"/>
            <a:ext cx="1685077" cy="369332"/>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配置</a:t>
            </a:r>
            <a:endParaRPr lang="en-US">
              <a:latin typeface="SimSun" panose="02010600030101010101" pitchFamily="2" charset="-122"/>
              <a:ea typeface="SimSun" panose="02010600030101010101" pitchFamily="2" charset="-122"/>
            </a:endParaRPr>
          </a:p>
        </p:txBody>
      </p:sp>
      <p:sp>
        <p:nvSpPr>
          <p:cNvPr id="8" name="TextBox 7">
            <a:extLst>
              <a:ext uri="{FF2B5EF4-FFF2-40B4-BE49-F238E27FC236}">
                <a16:creationId xmlns:a16="http://schemas.microsoft.com/office/drawing/2014/main" id="{B68E191E-3F87-DE45-9B32-64C531A82DD5}"/>
              </a:ext>
            </a:extLst>
          </p:cNvPr>
          <p:cNvSpPr txBox="1"/>
          <p:nvPr/>
        </p:nvSpPr>
        <p:spPr>
          <a:xfrm>
            <a:off x="0" y="0"/>
            <a:ext cx="269817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安装</a:t>
            </a:r>
            <a:r>
              <a:rPr lang="en-US" altLang="ja-JP"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C0CD1F0E-9081-974A-BB1F-3AE3B55E4FD6}"/>
              </a:ext>
            </a:extLst>
          </p:cNvPr>
          <p:cNvSpPr/>
          <p:nvPr/>
        </p:nvSpPr>
        <p:spPr>
          <a:xfrm>
            <a:off x="3275094" y="6027003"/>
            <a:ext cx="8919411" cy="646331"/>
          </a:xfrm>
          <a:prstGeom prst="rect">
            <a:avLst/>
          </a:prstGeom>
          <a:solidFill>
            <a:schemeClr val="tx1"/>
          </a:solidFill>
        </p:spPr>
        <p:txBody>
          <a:bodyPr wrap="square">
            <a:spAutoFit/>
          </a:bodyPr>
          <a:lstStyle/>
          <a:p>
            <a:r>
              <a:rPr lang="en-US" sz="1200">
                <a:solidFill>
                  <a:schemeClr val="bg1"/>
                </a:solidFill>
                <a:latin typeface="SimSun" panose="02010600030101010101" pitchFamily="2" charset="-122"/>
                <a:ea typeface="SimSun" panose="02010600030101010101" pitchFamily="2" charset="-122"/>
              </a:rPr>
              <a:t># hadoop-env.sh </a:t>
            </a:r>
            <a:r>
              <a:rPr lang="ja-JP" altLang="en-US" sz="1200">
                <a:solidFill>
                  <a:schemeClr val="bg1"/>
                </a:solidFill>
                <a:latin typeface="SimSun" panose="02010600030101010101" pitchFamily="2" charset="-122"/>
                <a:ea typeface="SimSun" panose="02010600030101010101" pitchFamily="2" charset="-122"/>
              </a:rPr>
              <a:t>头部添加</a:t>
            </a:r>
            <a:endParaRPr lang="en-US" sz="1200">
              <a:solidFill>
                <a:schemeClr val="bg1"/>
              </a:solidFill>
              <a:latin typeface="SimSun" panose="02010600030101010101" pitchFamily="2" charset="-122"/>
              <a:ea typeface="SimSun" panose="02010600030101010101" pitchFamily="2" charset="-122"/>
            </a:endParaRPr>
          </a:p>
          <a:p>
            <a:r>
              <a:rPr lang="en-US" sz="1200">
                <a:solidFill>
                  <a:schemeClr val="bg1"/>
                </a:solidFill>
                <a:latin typeface="SimSun" panose="02010600030101010101" pitchFamily="2" charset="-122"/>
                <a:ea typeface="SimSun" panose="02010600030101010101" pitchFamily="2" charset="-122"/>
              </a:rPr>
              <a:t>export HADOOP_CLASSPATH=$HADOOP_CLASSPATH</a:t>
            </a:r>
            <a:r>
              <a:rPr lang="en-US" sz="1200">
                <a:solidFill>
                  <a:srgbClr val="FF0000"/>
                </a:solidFill>
                <a:latin typeface="SimSun" panose="02010600030101010101" pitchFamily="2" charset="-122"/>
                <a:ea typeface="SimSun" panose="02010600030101010101" pitchFamily="2" charset="-122"/>
              </a:rPr>
              <a:t>:/usr/local/hadoop292/classpath/</a:t>
            </a:r>
          </a:p>
          <a:p>
            <a:r>
              <a:rPr lang="en-US" sz="1200">
                <a:solidFill>
                  <a:schemeClr val="bg1"/>
                </a:solidFill>
                <a:latin typeface="SimSun" panose="02010600030101010101" pitchFamily="2" charset="-122"/>
                <a:ea typeface="SimSun" panose="02010600030101010101" pitchFamily="2" charset="-122"/>
              </a:rPr>
              <a:t>export JAVA_HOME=/usr/java/jdk1.8.0_191-amd64</a:t>
            </a:r>
          </a:p>
        </p:txBody>
      </p:sp>
    </p:spTree>
    <p:extLst>
      <p:ext uri="{BB962C8B-B14F-4D97-AF65-F5344CB8AC3E}">
        <p14:creationId xmlns:p14="http://schemas.microsoft.com/office/powerpoint/2010/main" val="2247124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989302-6568-1A47-B698-B9AFD8F61FAC}"/>
              </a:ext>
            </a:extLst>
          </p:cNvPr>
          <p:cNvSpPr txBox="1"/>
          <p:nvPr/>
        </p:nvSpPr>
        <p:spPr>
          <a:xfrm>
            <a:off x="701474" y="1325828"/>
            <a:ext cx="3993401" cy="369332"/>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 %HADOOP_HOME%/sbin/start-dfs.sh</a:t>
            </a:r>
          </a:p>
        </p:txBody>
      </p:sp>
      <p:sp>
        <p:nvSpPr>
          <p:cNvPr id="3" name="Rectangle 2">
            <a:extLst>
              <a:ext uri="{FF2B5EF4-FFF2-40B4-BE49-F238E27FC236}">
                <a16:creationId xmlns:a16="http://schemas.microsoft.com/office/drawing/2014/main" id="{847E9BA3-FCFE-6647-83FE-B589A1C55D17}"/>
              </a:ext>
            </a:extLst>
          </p:cNvPr>
          <p:cNvSpPr/>
          <p:nvPr/>
        </p:nvSpPr>
        <p:spPr>
          <a:xfrm>
            <a:off x="5881115" y="93951"/>
            <a:ext cx="6096000" cy="1754326"/>
          </a:xfrm>
          <a:prstGeom prst="rect">
            <a:avLst/>
          </a:prstGeom>
          <a:solidFill>
            <a:schemeClr val="tx1"/>
          </a:solidFill>
        </p:spPr>
        <p:txBody>
          <a:bodyPr>
            <a:spAutoFit/>
          </a:bodyPr>
          <a:lstStyle/>
          <a:p>
            <a:r>
              <a:rPr lang="en-US" sz="1200">
                <a:solidFill>
                  <a:schemeClr val="bg1"/>
                </a:solidFill>
                <a:effectLst/>
                <a:latin typeface="SimSun" panose="02010600030101010101" pitchFamily="2" charset="-122"/>
                <a:ea typeface="SimSun" panose="02010600030101010101" pitchFamily="2" charset="-122"/>
              </a:rPr>
              <a:t>Starting namenodes on [localhost]</a:t>
            </a:r>
          </a:p>
          <a:p>
            <a:r>
              <a:rPr lang="en-US" sz="1200">
                <a:solidFill>
                  <a:schemeClr val="bg1"/>
                </a:solidFill>
                <a:effectLst/>
                <a:latin typeface="SimSun" panose="02010600030101010101" pitchFamily="2" charset="-122"/>
                <a:ea typeface="SimSun" panose="02010600030101010101" pitchFamily="2" charset="-122"/>
              </a:rPr>
              <a:t>localhost: starting namenode, logging to /usr/local/hadoop292/logs/hadoop-sai-namenode-izj6ce1iutpxhibxlfq0ouz.out</a:t>
            </a:r>
          </a:p>
          <a:p>
            <a:r>
              <a:rPr lang="en-US" sz="1200">
                <a:solidFill>
                  <a:schemeClr val="bg1"/>
                </a:solidFill>
                <a:effectLst/>
                <a:latin typeface="SimSun" panose="02010600030101010101" pitchFamily="2" charset="-122"/>
                <a:ea typeface="SimSun" panose="02010600030101010101" pitchFamily="2" charset="-122"/>
              </a:rPr>
              <a:t>localhost: starting datanode, logging to /usr/local/hadoop292/logs/hadoop-sai-datanode-izj6ce1iutpxhibxlfq0ouz.out</a:t>
            </a:r>
          </a:p>
          <a:p>
            <a:r>
              <a:rPr lang="en-US" sz="1200">
                <a:solidFill>
                  <a:schemeClr val="bg1"/>
                </a:solidFill>
                <a:effectLst/>
                <a:latin typeface="SimSun" panose="02010600030101010101" pitchFamily="2" charset="-122"/>
                <a:ea typeface="SimSun" panose="02010600030101010101" pitchFamily="2" charset="-122"/>
              </a:rPr>
              <a:t>Starting secondary namenodes [0.0.0.0]</a:t>
            </a:r>
          </a:p>
          <a:p>
            <a:r>
              <a:rPr lang="en-US" sz="1200">
                <a:solidFill>
                  <a:schemeClr val="bg1"/>
                </a:solidFill>
                <a:effectLst/>
                <a:latin typeface="SimSun" panose="02010600030101010101" pitchFamily="2" charset="-122"/>
                <a:ea typeface="SimSun" panose="02010600030101010101" pitchFamily="2" charset="-122"/>
              </a:rPr>
              <a:t>0.0.0.0: starting secondarynamenode, logging to /usr/local/hadoop292/logs/hadoop-sai-secondarynamenode-izj6ce1iutpxhibxlfq0ouz.out</a:t>
            </a:r>
          </a:p>
        </p:txBody>
      </p:sp>
      <p:sp>
        <p:nvSpPr>
          <p:cNvPr id="5" name="Rectangle 4">
            <a:extLst>
              <a:ext uri="{FF2B5EF4-FFF2-40B4-BE49-F238E27FC236}">
                <a16:creationId xmlns:a16="http://schemas.microsoft.com/office/drawing/2014/main" id="{ACED0FF8-427B-D74E-B09A-7211D5E29632}"/>
              </a:ext>
            </a:extLst>
          </p:cNvPr>
          <p:cNvSpPr/>
          <p:nvPr/>
        </p:nvSpPr>
        <p:spPr>
          <a:xfrm>
            <a:off x="701474" y="1878365"/>
            <a:ext cx="4339650" cy="369332"/>
          </a:xfrm>
          <a:prstGeom prst="rect">
            <a:avLst/>
          </a:prstGeom>
        </p:spPr>
        <p:txBody>
          <a:bodyPr wrap="none">
            <a:spAutoFit/>
          </a:bodyPr>
          <a:lstStyle/>
          <a:p>
            <a:r>
              <a:rPr lang="en-US">
                <a:latin typeface="SimSun" panose="02010600030101010101" pitchFamily="2" charset="-122"/>
                <a:ea typeface="SimSun" panose="02010600030101010101" pitchFamily="2" charset="-122"/>
              </a:rPr>
              <a:t>$ %HADOOP_HOME%/sbin/</a:t>
            </a:r>
            <a:r>
              <a:rPr lang="en-US">
                <a:solidFill>
                  <a:srgbClr val="000000"/>
                </a:solidFill>
                <a:effectLst/>
                <a:latin typeface="SimSun" panose="02010600030101010101" pitchFamily="2" charset="-122"/>
                <a:ea typeface="SimSun" panose="02010600030101010101" pitchFamily="2" charset="-122"/>
              </a:rPr>
              <a:t>start-yarn.sh </a:t>
            </a:r>
          </a:p>
        </p:txBody>
      </p:sp>
      <p:sp>
        <p:nvSpPr>
          <p:cNvPr id="6" name="Rectangle 5">
            <a:extLst>
              <a:ext uri="{FF2B5EF4-FFF2-40B4-BE49-F238E27FC236}">
                <a16:creationId xmlns:a16="http://schemas.microsoft.com/office/drawing/2014/main" id="{45C18BB9-8E99-5842-8C4E-D1CDC84B5578}"/>
              </a:ext>
            </a:extLst>
          </p:cNvPr>
          <p:cNvSpPr/>
          <p:nvPr/>
        </p:nvSpPr>
        <p:spPr>
          <a:xfrm>
            <a:off x="5881115" y="1967776"/>
            <a:ext cx="6096000" cy="1015663"/>
          </a:xfrm>
          <a:prstGeom prst="rect">
            <a:avLst/>
          </a:prstGeom>
          <a:solidFill>
            <a:schemeClr val="tx1"/>
          </a:solidFill>
        </p:spPr>
        <p:txBody>
          <a:bodyPr>
            <a:spAutoFit/>
          </a:bodyPr>
          <a:lstStyle/>
          <a:p>
            <a:r>
              <a:rPr lang="en-US" sz="1200">
                <a:solidFill>
                  <a:schemeClr val="bg1"/>
                </a:solidFill>
                <a:effectLst/>
                <a:latin typeface="SimSun" panose="02010600030101010101" pitchFamily="2" charset="-122"/>
                <a:ea typeface="SimSun" panose="02010600030101010101" pitchFamily="2" charset="-122"/>
              </a:rPr>
              <a:t>starting yarn daemons</a:t>
            </a:r>
          </a:p>
          <a:p>
            <a:r>
              <a:rPr lang="en-US" sz="1200">
                <a:solidFill>
                  <a:schemeClr val="bg1"/>
                </a:solidFill>
                <a:effectLst/>
                <a:latin typeface="SimSun" panose="02010600030101010101" pitchFamily="2" charset="-122"/>
                <a:ea typeface="SimSun" panose="02010600030101010101" pitchFamily="2" charset="-122"/>
              </a:rPr>
              <a:t>starting resourcemanager, logging to /usr/local/hadoop292/logs/yarn-sai-resourcemanager-izj6ce1iutpxhibxlfq0ouz.out</a:t>
            </a:r>
          </a:p>
          <a:p>
            <a:r>
              <a:rPr lang="en-US" sz="1200">
                <a:solidFill>
                  <a:schemeClr val="bg1"/>
                </a:solidFill>
                <a:effectLst/>
                <a:latin typeface="SimSun" panose="02010600030101010101" pitchFamily="2" charset="-122"/>
                <a:ea typeface="SimSun" panose="02010600030101010101" pitchFamily="2" charset="-122"/>
              </a:rPr>
              <a:t>localhost: starting nodemanager, logging to /usr/local/hadoop292/logs/yarn-sai-nodemanager-izj6ce1iutpxhibxlfq0ouz.out</a:t>
            </a:r>
          </a:p>
        </p:txBody>
      </p:sp>
      <p:sp>
        <p:nvSpPr>
          <p:cNvPr id="7" name="Rectangle 6">
            <a:extLst>
              <a:ext uri="{FF2B5EF4-FFF2-40B4-BE49-F238E27FC236}">
                <a16:creationId xmlns:a16="http://schemas.microsoft.com/office/drawing/2014/main" id="{3ABFC8DE-AC60-1A49-A053-41EE08BB38AB}"/>
              </a:ext>
            </a:extLst>
          </p:cNvPr>
          <p:cNvSpPr/>
          <p:nvPr/>
        </p:nvSpPr>
        <p:spPr>
          <a:xfrm>
            <a:off x="701474" y="678302"/>
            <a:ext cx="1351652" cy="492443"/>
          </a:xfrm>
          <a:prstGeom prst="rect">
            <a:avLst/>
          </a:prstGeom>
        </p:spPr>
        <p:txBody>
          <a:bodyPr wrap="none">
            <a:spAutoFit/>
          </a:bodyPr>
          <a:lstStyle/>
          <a:p>
            <a:r>
              <a:rPr lang="en-US" altLang="zh-CN" sz="2600">
                <a:latin typeface="SimSun" panose="02010600030101010101" pitchFamily="2" charset="-122"/>
                <a:ea typeface="SimSun" panose="02010600030101010101" pitchFamily="2" charset="-122"/>
              </a:rPr>
              <a:t>3</a:t>
            </a:r>
            <a:r>
              <a:rPr lang="zh-CN" altLang="en-US" sz="2600">
                <a:latin typeface="SimSun" panose="02010600030101010101" pitchFamily="2" charset="-122"/>
                <a:ea typeface="SimSun" panose="02010600030101010101" pitchFamily="2" charset="-122"/>
              </a:rPr>
              <a:t>、</a:t>
            </a:r>
            <a:r>
              <a:rPr lang="ja-JP" altLang="en-US" sz="2600">
                <a:latin typeface="SimSun" panose="02010600030101010101" pitchFamily="2" charset="-122"/>
                <a:ea typeface="SimSun" panose="02010600030101010101" pitchFamily="2" charset="-122"/>
              </a:rPr>
              <a:t>启动</a:t>
            </a:r>
            <a:endParaRPr lang="en-US" altLang="ja-JP" sz="2600">
              <a:latin typeface="SimSun" panose="02010600030101010101" pitchFamily="2" charset="-122"/>
              <a:ea typeface="SimSun" panose="02010600030101010101" pitchFamily="2" charset="-122"/>
            </a:endParaRPr>
          </a:p>
        </p:txBody>
      </p:sp>
      <p:sp>
        <p:nvSpPr>
          <p:cNvPr id="8" name="TextBox 7">
            <a:extLst>
              <a:ext uri="{FF2B5EF4-FFF2-40B4-BE49-F238E27FC236}">
                <a16:creationId xmlns:a16="http://schemas.microsoft.com/office/drawing/2014/main" id="{082972A6-C711-A14A-9AA9-F0AEB38FEBB1}"/>
              </a:ext>
            </a:extLst>
          </p:cNvPr>
          <p:cNvSpPr txBox="1"/>
          <p:nvPr/>
        </p:nvSpPr>
        <p:spPr>
          <a:xfrm>
            <a:off x="0" y="0"/>
            <a:ext cx="269817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安装</a:t>
            </a:r>
            <a:r>
              <a:rPr lang="en-US" altLang="ja-JP"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6136FEC7-0891-9C4E-9145-B559996CF03C}"/>
              </a:ext>
            </a:extLst>
          </p:cNvPr>
          <p:cNvSpPr/>
          <p:nvPr/>
        </p:nvSpPr>
        <p:spPr>
          <a:xfrm>
            <a:off x="5881115" y="3168105"/>
            <a:ext cx="6096000" cy="1200329"/>
          </a:xfrm>
          <a:prstGeom prst="rect">
            <a:avLst/>
          </a:prstGeom>
          <a:solidFill>
            <a:schemeClr val="tx1"/>
          </a:solidFill>
        </p:spPr>
        <p:txBody>
          <a:bodyPr>
            <a:spAutoFit/>
          </a:bodyPr>
          <a:lstStyle/>
          <a:p>
            <a:r>
              <a:rPr lang="en-US" sz="1200">
                <a:solidFill>
                  <a:schemeClr val="bg1"/>
                </a:solidFill>
                <a:effectLst/>
                <a:latin typeface="SimSun" panose="02010600030101010101" pitchFamily="2" charset="-122"/>
                <a:ea typeface="SimSun" panose="02010600030101010101" pitchFamily="2" charset="-122"/>
              </a:rPr>
              <a:t>31095 NameNode</a:t>
            </a:r>
          </a:p>
          <a:p>
            <a:r>
              <a:rPr lang="en-US" sz="1200">
                <a:solidFill>
                  <a:schemeClr val="bg1"/>
                </a:solidFill>
                <a:effectLst/>
                <a:latin typeface="SimSun" panose="02010600030101010101" pitchFamily="2" charset="-122"/>
                <a:ea typeface="SimSun" panose="02010600030101010101" pitchFamily="2" charset="-122"/>
              </a:rPr>
              <a:t>23031 ResourceManager</a:t>
            </a:r>
          </a:p>
          <a:p>
            <a:r>
              <a:rPr lang="en-US" sz="1200">
                <a:solidFill>
                  <a:schemeClr val="bg1"/>
                </a:solidFill>
                <a:effectLst/>
                <a:latin typeface="SimSun" panose="02010600030101010101" pitchFamily="2" charset="-122"/>
                <a:ea typeface="SimSun" panose="02010600030101010101" pitchFamily="2" charset="-122"/>
              </a:rPr>
              <a:t>3705 DataNode</a:t>
            </a:r>
          </a:p>
          <a:p>
            <a:r>
              <a:rPr lang="en-US" sz="1200">
                <a:solidFill>
                  <a:schemeClr val="bg1"/>
                </a:solidFill>
                <a:effectLst/>
                <a:latin typeface="SimSun" panose="02010600030101010101" pitchFamily="2" charset="-122"/>
                <a:ea typeface="SimSun" panose="02010600030101010101" pitchFamily="2" charset="-122"/>
              </a:rPr>
              <a:t>14667 SecondaryNameNode</a:t>
            </a:r>
          </a:p>
          <a:p>
            <a:r>
              <a:rPr lang="en-US" sz="1200">
                <a:solidFill>
                  <a:schemeClr val="bg1"/>
                </a:solidFill>
                <a:effectLst/>
                <a:latin typeface="SimSun" panose="02010600030101010101" pitchFamily="2" charset="-122"/>
                <a:ea typeface="SimSun" panose="02010600030101010101" pitchFamily="2" charset="-122"/>
              </a:rPr>
              <a:t>25035 NodeManager</a:t>
            </a:r>
          </a:p>
          <a:p>
            <a:r>
              <a:rPr lang="en-US" sz="1200">
                <a:solidFill>
                  <a:schemeClr val="bg1"/>
                </a:solidFill>
                <a:effectLst/>
                <a:latin typeface="SimSun" panose="02010600030101010101" pitchFamily="2" charset="-122"/>
                <a:ea typeface="SimSun" panose="02010600030101010101" pitchFamily="2" charset="-122"/>
              </a:rPr>
              <a:t>30767 Jps</a:t>
            </a:r>
          </a:p>
        </p:txBody>
      </p:sp>
      <p:sp>
        <p:nvSpPr>
          <p:cNvPr id="10" name="Rectangle 9">
            <a:extLst>
              <a:ext uri="{FF2B5EF4-FFF2-40B4-BE49-F238E27FC236}">
                <a16:creationId xmlns:a16="http://schemas.microsoft.com/office/drawing/2014/main" id="{C14F363C-C9C0-054E-B7E2-4572DF335187}"/>
              </a:ext>
            </a:extLst>
          </p:cNvPr>
          <p:cNvSpPr/>
          <p:nvPr/>
        </p:nvSpPr>
        <p:spPr>
          <a:xfrm>
            <a:off x="701474" y="2430902"/>
            <a:ext cx="761747" cy="369332"/>
          </a:xfrm>
          <a:prstGeom prst="rect">
            <a:avLst/>
          </a:prstGeom>
        </p:spPr>
        <p:txBody>
          <a:bodyPr wrap="none">
            <a:spAutoFit/>
          </a:bodyPr>
          <a:lstStyle/>
          <a:p>
            <a:r>
              <a:rPr lang="en-US">
                <a:solidFill>
                  <a:srgbClr val="000000"/>
                </a:solidFill>
                <a:effectLst/>
                <a:latin typeface="SimSun" panose="02010600030101010101" pitchFamily="2" charset="-122"/>
                <a:ea typeface="SimSun" panose="02010600030101010101" pitchFamily="2" charset="-122"/>
              </a:rPr>
              <a:t>$ jps</a:t>
            </a:r>
          </a:p>
        </p:txBody>
      </p:sp>
      <p:sp>
        <p:nvSpPr>
          <p:cNvPr id="11" name="TextBox 10">
            <a:extLst>
              <a:ext uri="{FF2B5EF4-FFF2-40B4-BE49-F238E27FC236}">
                <a16:creationId xmlns:a16="http://schemas.microsoft.com/office/drawing/2014/main" id="{C85C9299-4768-6D46-9D46-9BA9CC8E2F2F}"/>
              </a:ext>
            </a:extLst>
          </p:cNvPr>
          <p:cNvSpPr txBox="1"/>
          <p:nvPr/>
        </p:nvSpPr>
        <p:spPr>
          <a:xfrm>
            <a:off x="499343" y="3999102"/>
            <a:ext cx="2517036" cy="369332"/>
          </a:xfrm>
          <a:prstGeom prst="rect">
            <a:avLst/>
          </a:prstGeom>
          <a:noFill/>
        </p:spPr>
        <p:txBody>
          <a:bodyPr wrap="none" rtlCol="0">
            <a:spAutoFit/>
          </a:bodyPr>
          <a:lstStyle/>
          <a:p>
            <a:r>
              <a:rPr lang="en-US"/>
              <a:t>http://host:8088/cluster</a:t>
            </a:r>
          </a:p>
        </p:txBody>
      </p:sp>
      <p:pic>
        <p:nvPicPr>
          <p:cNvPr id="12" name="Picture 11">
            <a:extLst>
              <a:ext uri="{FF2B5EF4-FFF2-40B4-BE49-F238E27FC236}">
                <a16:creationId xmlns:a16="http://schemas.microsoft.com/office/drawing/2014/main" id="{E16157BA-1F87-764A-9438-C098A4FA7196}"/>
              </a:ext>
            </a:extLst>
          </p:cNvPr>
          <p:cNvPicPr>
            <a:picLocks noChangeAspect="1"/>
          </p:cNvPicPr>
          <p:nvPr/>
        </p:nvPicPr>
        <p:blipFill>
          <a:blip r:embed="rId2"/>
          <a:stretch>
            <a:fillRect/>
          </a:stretch>
        </p:blipFill>
        <p:spPr>
          <a:xfrm>
            <a:off x="499343" y="4451116"/>
            <a:ext cx="8432236" cy="2354949"/>
          </a:xfrm>
          <a:prstGeom prst="rect">
            <a:avLst/>
          </a:prstGeom>
        </p:spPr>
      </p:pic>
    </p:spTree>
    <p:extLst>
      <p:ext uri="{BB962C8B-B14F-4D97-AF65-F5344CB8AC3E}">
        <p14:creationId xmlns:p14="http://schemas.microsoft.com/office/powerpoint/2010/main" val="3837518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742BD0-EF5E-F144-83BF-545C6344B278}"/>
              </a:ext>
            </a:extLst>
          </p:cNvPr>
          <p:cNvSpPr txBox="1"/>
          <p:nvPr/>
        </p:nvSpPr>
        <p:spPr>
          <a:xfrm>
            <a:off x="626003" y="1161479"/>
            <a:ext cx="8186857" cy="3539430"/>
          </a:xfrm>
          <a:prstGeom prst="rect">
            <a:avLst/>
          </a:prstGeom>
          <a:noFill/>
        </p:spPr>
        <p:txBody>
          <a:bodyPr wrap="none" rtlCol="0">
            <a:spAutoFit/>
          </a:bodyPr>
          <a:lstStyle/>
          <a:p>
            <a:r>
              <a:rPr lang="en-US" sz="1600">
                <a:latin typeface="SimSun" panose="02010600030101010101" pitchFamily="2" charset="-122"/>
                <a:ea typeface="SimSun" panose="02010600030101010101" pitchFamily="2" charset="-122"/>
              </a:rPr>
              <a:t>$ vim test.txt</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-mkdir /home</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-mkdir /home/sai</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-ls /</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上传测试数据至</a:t>
            </a:r>
            <a:r>
              <a:rPr lang="en-US" altLang="ja-JP" sz="1600">
                <a:latin typeface="SimSun" panose="02010600030101010101" pitchFamily="2" charset="-122"/>
                <a:ea typeface="SimSun" panose="02010600030101010101" pitchFamily="2" charset="-122"/>
              </a:rPr>
              <a:t>hadoop</a:t>
            </a:r>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-copyFromLocal /home/sai/test.txt  hdfs://localhost:9000/home/sai/</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-ls /home/sai/</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-cat hdfs://localhost:9000/home/sai/test.txt</a:t>
            </a:r>
          </a:p>
        </p:txBody>
      </p:sp>
      <p:sp>
        <p:nvSpPr>
          <p:cNvPr id="3" name="TextBox 2">
            <a:extLst>
              <a:ext uri="{FF2B5EF4-FFF2-40B4-BE49-F238E27FC236}">
                <a16:creationId xmlns:a16="http://schemas.microsoft.com/office/drawing/2014/main" id="{69854BAC-C8C8-F64D-A290-BBE3496CD965}"/>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4" name="Rectangle 3">
            <a:extLst>
              <a:ext uri="{FF2B5EF4-FFF2-40B4-BE49-F238E27FC236}">
                <a16:creationId xmlns:a16="http://schemas.microsoft.com/office/drawing/2014/main" id="{F139C200-0027-2A41-899C-9E396CE78FD4}"/>
              </a:ext>
            </a:extLst>
          </p:cNvPr>
          <p:cNvSpPr/>
          <p:nvPr/>
        </p:nvSpPr>
        <p:spPr>
          <a:xfrm>
            <a:off x="9237045" y="2528"/>
            <a:ext cx="1341120" cy="1754326"/>
          </a:xfrm>
          <a:prstGeom prst="rect">
            <a:avLst/>
          </a:prstGeom>
          <a:solidFill>
            <a:schemeClr val="tx1"/>
          </a:solidFill>
        </p:spPr>
        <p:txBody>
          <a:bodyPr wrap="square">
            <a:spAutoFit/>
          </a:bodyPr>
          <a:lstStyle/>
          <a:p>
            <a:r>
              <a:rPr lang="en-US">
                <a:solidFill>
                  <a:schemeClr val="bg1"/>
                </a:solidFill>
              </a:rPr>
              <a:t>#test.txt</a:t>
            </a:r>
          </a:p>
          <a:p>
            <a:r>
              <a:rPr lang="en-US">
                <a:solidFill>
                  <a:schemeClr val="bg1"/>
                </a:solidFill>
              </a:rPr>
              <a:t>1,100</a:t>
            </a:r>
          </a:p>
          <a:p>
            <a:r>
              <a:rPr lang="en-US">
                <a:solidFill>
                  <a:schemeClr val="bg1"/>
                </a:solidFill>
              </a:rPr>
              <a:t>2,200</a:t>
            </a:r>
          </a:p>
          <a:p>
            <a:r>
              <a:rPr lang="en-US">
                <a:solidFill>
                  <a:schemeClr val="bg1"/>
                </a:solidFill>
              </a:rPr>
              <a:t>3,300</a:t>
            </a:r>
          </a:p>
          <a:p>
            <a:r>
              <a:rPr lang="en-US">
                <a:solidFill>
                  <a:schemeClr val="bg1"/>
                </a:solidFill>
              </a:rPr>
              <a:t>1,200</a:t>
            </a:r>
          </a:p>
          <a:p>
            <a:r>
              <a:rPr lang="en-US">
                <a:solidFill>
                  <a:schemeClr val="bg1"/>
                </a:solidFill>
              </a:rPr>
              <a:t>2,900</a:t>
            </a:r>
          </a:p>
        </p:txBody>
      </p:sp>
      <p:sp>
        <p:nvSpPr>
          <p:cNvPr id="6" name="Rectangle 5">
            <a:extLst>
              <a:ext uri="{FF2B5EF4-FFF2-40B4-BE49-F238E27FC236}">
                <a16:creationId xmlns:a16="http://schemas.microsoft.com/office/drawing/2014/main" id="{D3E9491F-2283-3440-BE32-8C04C317CA6A}"/>
              </a:ext>
            </a:extLst>
          </p:cNvPr>
          <p:cNvSpPr/>
          <p:nvPr/>
        </p:nvSpPr>
        <p:spPr>
          <a:xfrm>
            <a:off x="5062887" y="2184465"/>
            <a:ext cx="5736657" cy="1015663"/>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Found 4 items</a:t>
            </a:r>
          </a:p>
          <a:p>
            <a:r>
              <a:rPr lang="en-US" sz="1200">
                <a:solidFill>
                  <a:schemeClr val="bg1"/>
                </a:solidFill>
                <a:effectLst/>
                <a:latin typeface="SimSun" panose="02010600030101010101" pitchFamily="2" charset="-122"/>
                <a:ea typeface="SimSun" panose="02010600030101010101" pitchFamily="2" charset="-122"/>
              </a:rPr>
              <a:t>drwxr-xr-x   - sai supergroup          0 2019-06-08 20:15 /firstTest</a:t>
            </a:r>
          </a:p>
          <a:p>
            <a:r>
              <a:rPr lang="en-US" sz="1200">
                <a:solidFill>
                  <a:schemeClr val="bg1"/>
                </a:solidFill>
                <a:effectLst/>
                <a:latin typeface="SimSun" panose="02010600030101010101" pitchFamily="2" charset="-122"/>
                <a:ea typeface="SimSun" panose="02010600030101010101" pitchFamily="2" charset="-122"/>
              </a:rPr>
              <a:t>drwxr-xr-x   - sai supergroup          0 2019-06-09 23:11 /home</a:t>
            </a:r>
          </a:p>
          <a:p>
            <a:r>
              <a:rPr lang="en-US" sz="1200">
                <a:solidFill>
                  <a:schemeClr val="bg1"/>
                </a:solidFill>
                <a:effectLst/>
                <a:latin typeface="SimSun" panose="02010600030101010101" pitchFamily="2" charset="-122"/>
                <a:ea typeface="SimSun" panose="02010600030101010101" pitchFamily="2" charset="-122"/>
              </a:rPr>
              <a:t>drwx------   - sai supergroup          0 2019-06-09 23:08 /tmp</a:t>
            </a:r>
          </a:p>
          <a:p>
            <a:r>
              <a:rPr lang="en-US" sz="1200">
                <a:solidFill>
                  <a:schemeClr val="bg1"/>
                </a:solidFill>
                <a:effectLst/>
                <a:latin typeface="SimSun" panose="02010600030101010101" pitchFamily="2" charset="-122"/>
                <a:ea typeface="SimSun" panose="02010600030101010101" pitchFamily="2" charset="-122"/>
              </a:rPr>
              <a:t>drwxr-xr-x   - sai supergroup          0 2019-06-08 20:14 /user</a:t>
            </a:r>
          </a:p>
        </p:txBody>
      </p:sp>
      <p:sp>
        <p:nvSpPr>
          <p:cNvPr id="7" name="Rectangle 6">
            <a:extLst>
              <a:ext uri="{FF2B5EF4-FFF2-40B4-BE49-F238E27FC236}">
                <a16:creationId xmlns:a16="http://schemas.microsoft.com/office/drawing/2014/main" id="{6AE65610-4E44-7A47-8349-25A6A075F182}"/>
              </a:ext>
            </a:extLst>
          </p:cNvPr>
          <p:cNvSpPr/>
          <p:nvPr/>
        </p:nvSpPr>
        <p:spPr>
          <a:xfrm>
            <a:off x="626003" y="626906"/>
            <a:ext cx="1685077" cy="369332"/>
          </a:xfrm>
          <a:prstGeom prst="rect">
            <a:avLst/>
          </a:prstGeom>
        </p:spPr>
        <p:txBody>
          <a:bodyPr wrap="none">
            <a:spAutoFit/>
          </a:bodyPr>
          <a:lstStyle/>
          <a:p>
            <a:r>
              <a:rPr lang="en-US" altLang="ja-JP">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准备数据</a:t>
            </a:r>
            <a:r>
              <a:rPr lang="zh-CN" altLang="en-US">
                <a:latin typeface="SimSun" panose="02010600030101010101" pitchFamily="2" charset="-122"/>
                <a:ea typeface="SimSun" panose="02010600030101010101" pitchFamily="2" charset="-122"/>
              </a:rPr>
              <a:t>：</a:t>
            </a:r>
            <a:endParaRPr lang="en-US" altLang="zh-CN">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55093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54C7B2-8F87-C148-9EA6-243C3C076A15}"/>
              </a:ext>
            </a:extLst>
          </p:cNvPr>
          <p:cNvSpPr txBox="1"/>
          <p:nvPr/>
        </p:nvSpPr>
        <p:spPr>
          <a:xfrm>
            <a:off x="0" y="0"/>
            <a:ext cx="5565947" cy="461665"/>
          </a:xfrm>
          <a:prstGeom prst="rect">
            <a:avLst/>
          </a:prstGeom>
          <a:noFill/>
        </p:spPr>
        <p:txBody>
          <a:bodyPr wrap="none" rtlCol="0">
            <a:spAutoFit/>
          </a:bodyPr>
          <a:lstStyle/>
          <a:p>
            <a:r>
              <a:rPr lang="ja-JP" altLang="en-US" sz="2400"/>
              <a:t>一</a:t>
            </a:r>
            <a:r>
              <a:rPr lang="zh-CN" altLang="en-US" sz="2400"/>
              <a:t>、</a:t>
            </a:r>
            <a:r>
              <a:rPr lang="en-US" altLang="zh-CN" sz="2400"/>
              <a:t>Hadoop</a:t>
            </a:r>
            <a:r>
              <a:rPr lang="ja-JP" altLang="en-US" sz="2400"/>
              <a:t>能做什么</a:t>
            </a:r>
            <a:r>
              <a:rPr lang="en-US" altLang="zh-CN" sz="2400"/>
              <a:t>——</a:t>
            </a:r>
            <a:r>
              <a:rPr lang="ja-JP" altLang="en-US" sz="2400"/>
              <a:t>数据架构演变</a:t>
            </a:r>
            <a:endParaRPr lang="en-US" altLang="ja-JP" sz="2400"/>
          </a:p>
        </p:txBody>
      </p:sp>
      <p:pic>
        <p:nvPicPr>
          <p:cNvPr id="7" name="Picture 6">
            <a:extLst>
              <a:ext uri="{FF2B5EF4-FFF2-40B4-BE49-F238E27FC236}">
                <a16:creationId xmlns:a16="http://schemas.microsoft.com/office/drawing/2014/main" id="{87F7BBCC-EE5D-D241-8551-BCE18EDFE15A}"/>
              </a:ext>
            </a:extLst>
          </p:cNvPr>
          <p:cNvPicPr>
            <a:picLocks noChangeAspect="1"/>
          </p:cNvPicPr>
          <p:nvPr/>
        </p:nvPicPr>
        <p:blipFill>
          <a:blip r:embed="rId2"/>
          <a:stretch>
            <a:fillRect/>
          </a:stretch>
        </p:blipFill>
        <p:spPr>
          <a:xfrm>
            <a:off x="2368550" y="1213184"/>
            <a:ext cx="7454900" cy="5105400"/>
          </a:xfrm>
          <a:prstGeom prst="rect">
            <a:avLst/>
          </a:prstGeom>
        </p:spPr>
      </p:pic>
      <p:sp>
        <p:nvSpPr>
          <p:cNvPr id="11" name="TextBox 10">
            <a:extLst>
              <a:ext uri="{FF2B5EF4-FFF2-40B4-BE49-F238E27FC236}">
                <a16:creationId xmlns:a16="http://schemas.microsoft.com/office/drawing/2014/main" id="{34244F62-9428-184A-9108-06551C11BFF8}"/>
              </a:ext>
            </a:extLst>
          </p:cNvPr>
          <p:cNvSpPr txBox="1"/>
          <p:nvPr/>
        </p:nvSpPr>
        <p:spPr>
          <a:xfrm>
            <a:off x="577516" y="652758"/>
            <a:ext cx="2614818" cy="369332"/>
          </a:xfrm>
          <a:prstGeom prst="rect">
            <a:avLst/>
          </a:prstGeom>
          <a:noFill/>
        </p:spPr>
        <p:txBody>
          <a:bodyPr wrap="none" rtlCol="0">
            <a:spAutoFit/>
          </a:bodyPr>
          <a:lstStyle/>
          <a:p>
            <a:r>
              <a:rPr lang="ja-JP" altLang="en-US"/>
              <a:t>有状态流计算架构</a:t>
            </a:r>
            <a:r>
              <a:rPr lang="en-US" altLang="ja-JP"/>
              <a:t>(Flink)</a:t>
            </a:r>
            <a:endParaRPr lang="en-US"/>
          </a:p>
        </p:txBody>
      </p:sp>
    </p:spTree>
    <p:extLst>
      <p:ext uri="{BB962C8B-B14F-4D97-AF65-F5344CB8AC3E}">
        <p14:creationId xmlns:p14="http://schemas.microsoft.com/office/powerpoint/2010/main" val="4011522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AFD4D3-FA78-E44F-AC0F-60A4D9CED36D}"/>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3" name="Rectangle 2">
            <a:extLst>
              <a:ext uri="{FF2B5EF4-FFF2-40B4-BE49-F238E27FC236}">
                <a16:creationId xmlns:a16="http://schemas.microsoft.com/office/drawing/2014/main" id="{9FF19F61-9231-954A-822E-C7A413F7BD0A}"/>
              </a:ext>
            </a:extLst>
          </p:cNvPr>
          <p:cNvSpPr/>
          <p:nvPr/>
        </p:nvSpPr>
        <p:spPr>
          <a:xfrm>
            <a:off x="3134627" y="6474230"/>
            <a:ext cx="9529011" cy="369332"/>
          </a:xfrm>
          <a:prstGeom prst="rect">
            <a:avLst/>
          </a:prstGeom>
        </p:spPr>
        <p:txBody>
          <a:bodyPr wrap="square">
            <a:spAutoFit/>
          </a:bodyPr>
          <a:lstStyle/>
          <a:p>
            <a:r>
              <a:rPr lang="en-US">
                <a:solidFill>
                  <a:schemeClr val="bg1"/>
                </a:solidFill>
                <a:highlight>
                  <a:srgbClr val="000000"/>
                </a:highlight>
              </a:rPr>
              <a:t>https://github.com/wscncxy/saiDemo/tree/master/src/main/java/com/sai/demo/hadoop</a:t>
            </a:r>
          </a:p>
        </p:txBody>
      </p:sp>
      <p:sp>
        <p:nvSpPr>
          <p:cNvPr id="6" name="Rectangle 5">
            <a:extLst>
              <a:ext uri="{FF2B5EF4-FFF2-40B4-BE49-F238E27FC236}">
                <a16:creationId xmlns:a16="http://schemas.microsoft.com/office/drawing/2014/main" id="{269F77A7-D386-4646-9C61-F53964EAB0AF}"/>
              </a:ext>
            </a:extLst>
          </p:cNvPr>
          <p:cNvSpPr/>
          <p:nvPr/>
        </p:nvSpPr>
        <p:spPr>
          <a:xfrm>
            <a:off x="115504" y="566853"/>
            <a:ext cx="10010274" cy="3970318"/>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import org.apache.hadoop.io.LongWritable;</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org.apache.hadoop.io.Text;</a:t>
            </a:r>
          </a:p>
          <a:p>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a:t>
            </a:r>
            <a:r>
              <a:rPr lang="ja-JP" altLang="en-US" sz="1200">
                <a:solidFill>
                  <a:srgbClr val="FF0000"/>
                </a:solidFill>
                <a:latin typeface="SimSun" panose="02010600030101010101" pitchFamily="2" charset="-122"/>
                <a:ea typeface="SimSun" panose="02010600030101010101" pitchFamily="2" charset="-122"/>
              </a:rPr>
              <a:t>新版本</a:t>
            </a:r>
            <a:r>
              <a:rPr lang="ja-JP" altLang="en-US" sz="1200">
                <a:solidFill>
                  <a:schemeClr val="bg1"/>
                </a:solidFill>
                <a:latin typeface="SimSun" panose="02010600030101010101" pitchFamily="2" charset="-122"/>
                <a:ea typeface="SimSun" panose="02010600030101010101" pitchFamily="2" charset="-122"/>
              </a:rPr>
              <a:t>是类</a:t>
            </a:r>
            <a:r>
              <a:rPr lang="zh-CN" altLang="en-US"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老版本是接口</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org.apache.hadoop.mapreduce.</a:t>
            </a:r>
            <a:r>
              <a:rPr lang="en-US" sz="1200">
                <a:solidFill>
                  <a:srgbClr val="FF0000"/>
                </a:solidFill>
                <a:effectLst/>
                <a:latin typeface="SimSun" panose="02010600030101010101" pitchFamily="2" charset="-122"/>
                <a:ea typeface="SimSun" panose="02010600030101010101" pitchFamily="2" charset="-122"/>
              </a:rPr>
              <a:t>Mapper</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java.io.IOException;</a:t>
            </a:r>
          </a:p>
          <a:p>
            <a:br>
              <a:rPr lang="en-US" sz="1200">
                <a:solidFill>
                  <a:schemeClr val="bg1"/>
                </a:solidFill>
                <a:effectLst/>
                <a:latin typeface="SimSun" panose="02010600030101010101" pitchFamily="2" charset="-122"/>
                <a:ea typeface="SimSun" panose="02010600030101010101" pitchFamily="2" charset="-122"/>
              </a:rPr>
            </a:br>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rgbClr val="FF0000"/>
                </a:solidFill>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KEYIN, VALUEIN, KEYOUT, VALUEOUT</a:t>
            </a:r>
            <a:r>
              <a:rPr lang="zh-CN" altLang="en-US" sz="1200">
                <a:solidFill>
                  <a:schemeClr val="bg1"/>
                </a:solidFill>
                <a:latin typeface="SimSun" panose="02010600030101010101" pitchFamily="2" charset="-122"/>
                <a:ea typeface="SimSun" panose="02010600030101010101" pitchFamily="2" charset="-122"/>
              </a:rPr>
              <a:t>，</a:t>
            </a:r>
            <a:r>
              <a:rPr lang="ja-JP" altLang="en-US" sz="1200">
                <a:solidFill>
                  <a:srgbClr val="FF0000"/>
                </a:solidFill>
                <a:latin typeface="SimSun" panose="02010600030101010101" pitchFamily="2" charset="-122"/>
                <a:ea typeface="SimSun" panose="02010600030101010101" pitchFamily="2" charset="-122"/>
              </a:rPr>
              <a:t>要一一对应</a:t>
            </a:r>
            <a:br>
              <a:rPr lang="en-US" sz="1200">
                <a:solidFill>
                  <a:schemeClr val="bg1"/>
                </a:solidFill>
                <a:effectLst/>
                <a:latin typeface="SimSun" panose="02010600030101010101" pitchFamily="2" charset="-122"/>
                <a:ea typeface="SimSun" panose="02010600030101010101" pitchFamily="2" charset="-122"/>
              </a:rPr>
            </a:br>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public class Mapper&lt;</a:t>
            </a:r>
            <a:r>
              <a:rPr lang="en-US" sz="1200">
                <a:solidFill>
                  <a:srgbClr val="FF0000"/>
                </a:solidFill>
                <a:latin typeface="SimSun" panose="02010600030101010101" pitchFamily="2" charset="-122"/>
                <a:ea typeface="SimSun" panose="02010600030101010101" pitchFamily="2" charset="-122"/>
              </a:rPr>
              <a:t>KEYIN, VALUEIN, KEYOUT, VALUEOUT</a:t>
            </a:r>
            <a:r>
              <a:rPr lang="en-US" sz="1200">
                <a:solidFill>
                  <a:schemeClr val="bg1"/>
                </a:solidFill>
                <a:latin typeface="SimSun" panose="02010600030101010101" pitchFamily="2" charset="-122"/>
                <a:ea typeface="SimSun" panose="02010600030101010101" pitchFamily="2" charset="-122"/>
              </a:rPr>
              <a:t>&gt;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public class MyFirstMapper extends Mapper</a:t>
            </a:r>
            <a:r>
              <a:rPr lang="en-US" sz="1200">
                <a:solidFill>
                  <a:schemeClr val="bg1"/>
                </a:solidFill>
                <a:latin typeface="SimSun" panose="02010600030101010101" pitchFamily="2" charset="-122"/>
                <a:ea typeface="SimSun" panose="02010600030101010101" pitchFamily="2" charset="-122"/>
              </a:rPr>
              <a:t>&lt;</a:t>
            </a:r>
            <a:r>
              <a:rPr lang="en-US" sz="1200">
                <a:solidFill>
                  <a:schemeClr val="bg1"/>
                </a:solidFill>
                <a:effectLst/>
                <a:latin typeface="SimSun" panose="02010600030101010101" pitchFamily="2" charset="-122"/>
                <a:ea typeface="SimSun" panose="02010600030101010101" pitchFamily="2" charset="-122"/>
              </a:rPr>
              <a:t>LongWritable, Text, Text, LongWritable</a:t>
            </a:r>
            <a:r>
              <a:rPr lang="en-US" sz="1200">
                <a:solidFill>
                  <a:schemeClr val="bg1"/>
                </a:solidFill>
                <a:latin typeface="SimSun" panose="02010600030101010101" pitchFamily="2" charset="-122"/>
                <a:ea typeface="SimSun" panose="02010600030101010101" pitchFamily="2" charset="-122"/>
              </a:rPr>
              <a:t>&gt;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@Override</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public void map</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LongWritable </a:t>
            </a:r>
            <a:r>
              <a:rPr lang="en-US" sz="1200">
                <a:solidFill>
                  <a:schemeClr val="bg1"/>
                </a:solidFill>
                <a:latin typeface="SimSun" panose="02010600030101010101" pitchFamily="2" charset="-122"/>
                <a:ea typeface="SimSun" panose="02010600030101010101" pitchFamily="2" charset="-122"/>
              </a:rPr>
              <a:t>key</a:t>
            </a:r>
            <a:r>
              <a:rPr lang="en-US" sz="1200">
                <a:solidFill>
                  <a:schemeClr val="bg1"/>
                </a:solidFill>
                <a:effectLst/>
                <a:latin typeface="SimSun" panose="02010600030101010101" pitchFamily="2" charset="-122"/>
                <a:ea typeface="SimSun" panose="02010600030101010101" pitchFamily="2" charset="-122"/>
              </a:rPr>
              <a:t>, Text </a:t>
            </a:r>
            <a:r>
              <a:rPr lang="en-US" sz="1200">
                <a:solidFill>
                  <a:schemeClr val="bg1"/>
                </a:solidFill>
                <a:latin typeface="SimSun" panose="02010600030101010101" pitchFamily="2" charset="-122"/>
                <a:ea typeface="SimSun" panose="02010600030101010101" pitchFamily="2" charset="-122"/>
              </a:rPr>
              <a:t>value</a:t>
            </a:r>
            <a:r>
              <a:rPr lang="en-US" sz="1200">
                <a:solidFill>
                  <a:schemeClr val="bg1"/>
                </a:solidFill>
                <a:effectLst/>
                <a:latin typeface="SimSun" panose="02010600030101010101" pitchFamily="2" charset="-122"/>
                <a:ea typeface="SimSun" panose="02010600030101010101" pitchFamily="2" charset="-122"/>
              </a:rPr>
              <a:t>, Context </a:t>
            </a:r>
            <a:r>
              <a:rPr lang="en-US" sz="1200">
                <a:solidFill>
                  <a:schemeClr val="bg1"/>
                </a:solidFill>
                <a:latin typeface="SimSun" panose="02010600030101010101" pitchFamily="2" charset="-122"/>
                <a:ea typeface="SimSun" panose="02010600030101010101" pitchFamily="2" charset="-122"/>
              </a:rPr>
              <a:t>context) </a:t>
            </a:r>
            <a:r>
              <a:rPr lang="en-US" sz="1200">
                <a:solidFill>
                  <a:schemeClr val="bg1"/>
                </a:solidFill>
                <a:effectLst/>
                <a:latin typeface="SimSun" panose="02010600030101010101" pitchFamily="2" charset="-122"/>
                <a:ea typeface="SimSun" panose="02010600030101010101" pitchFamily="2" charset="-122"/>
              </a:rPr>
              <a:t>throws IOException, InterruptedException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String </a:t>
            </a:r>
            <a:r>
              <a:rPr lang="en-US" sz="1200">
                <a:solidFill>
                  <a:schemeClr val="bg1"/>
                </a:solidFill>
                <a:latin typeface="SimSun" panose="02010600030101010101" pitchFamily="2" charset="-122"/>
                <a:ea typeface="SimSun" panose="02010600030101010101" pitchFamily="2" charset="-122"/>
              </a:rPr>
              <a:t>line = value.toString()</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String</a:t>
            </a:r>
            <a:r>
              <a:rPr lang="en-US" sz="1200">
                <a:solidFill>
                  <a:schemeClr val="bg1"/>
                </a:solidFill>
                <a:latin typeface="SimSun" panose="02010600030101010101" pitchFamily="2" charset="-122"/>
                <a:ea typeface="SimSun" panose="02010600030101010101" pitchFamily="2" charset="-122"/>
              </a:rPr>
              <a:t>[] vals = line.split(</a:t>
            </a:r>
            <a:r>
              <a:rPr lang="en-US" sz="1200">
                <a:solidFill>
                  <a:schemeClr val="bg1"/>
                </a:solidFill>
                <a:effectLst/>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long </a:t>
            </a:r>
            <a:r>
              <a:rPr lang="en-US" sz="1200">
                <a:solidFill>
                  <a:schemeClr val="bg1"/>
                </a:solidFill>
                <a:latin typeface="SimSun" panose="02010600030101010101" pitchFamily="2" charset="-122"/>
                <a:ea typeface="SimSun" panose="02010600030101010101" pitchFamily="2" charset="-122"/>
              </a:rPr>
              <a:t>groupId = </a:t>
            </a:r>
            <a:r>
              <a:rPr lang="en-US" sz="1200">
                <a:solidFill>
                  <a:schemeClr val="bg1"/>
                </a:solidFill>
                <a:effectLst/>
                <a:latin typeface="SimSun" panose="02010600030101010101" pitchFamily="2" charset="-122"/>
                <a:ea typeface="SimSun" panose="02010600030101010101" pitchFamily="2" charset="-122"/>
              </a:rPr>
              <a:t>Long</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parseLong</a:t>
            </a:r>
            <a:r>
              <a:rPr lang="en-US" sz="1200">
                <a:solidFill>
                  <a:schemeClr val="bg1"/>
                </a:solidFill>
                <a:latin typeface="SimSun" panose="02010600030101010101" pitchFamily="2" charset="-122"/>
                <a:ea typeface="SimSun" panose="02010600030101010101" pitchFamily="2" charset="-122"/>
              </a:rPr>
              <a:t>(vals[</a:t>
            </a:r>
            <a:r>
              <a:rPr lang="en-US" sz="1200">
                <a:solidFill>
                  <a:schemeClr val="bg1"/>
                </a:solidFill>
                <a:effectLst/>
                <a:latin typeface="SimSun" panose="02010600030101010101" pitchFamily="2" charset="-122"/>
                <a:ea typeface="SimSun" panose="02010600030101010101" pitchFamily="2" charset="-122"/>
              </a:rPr>
              <a:t>0</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long </a:t>
            </a:r>
            <a:r>
              <a:rPr lang="en-US" sz="1200">
                <a:solidFill>
                  <a:schemeClr val="bg1"/>
                </a:solidFill>
                <a:latin typeface="SimSun" panose="02010600030101010101" pitchFamily="2" charset="-122"/>
                <a:ea typeface="SimSun" panose="02010600030101010101" pitchFamily="2" charset="-122"/>
              </a:rPr>
              <a:t>userCount = </a:t>
            </a:r>
            <a:r>
              <a:rPr lang="en-US" sz="1200">
                <a:solidFill>
                  <a:schemeClr val="bg1"/>
                </a:solidFill>
                <a:effectLst/>
                <a:latin typeface="SimSun" panose="02010600030101010101" pitchFamily="2" charset="-122"/>
                <a:ea typeface="SimSun" panose="02010600030101010101" pitchFamily="2" charset="-122"/>
              </a:rPr>
              <a:t>Long</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parseLong</a:t>
            </a:r>
            <a:r>
              <a:rPr lang="en-US" sz="1200">
                <a:solidFill>
                  <a:schemeClr val="bg1"/>
                </a:solidFill>
                <a:latin typeface="SimSun" panose="02010600030101010101" pitchFamily="2" charset="-122"/>
                <a:ea typeface="SimSun" panose="02010600030101010101" pitchFamily="2" charset="-122"/>
              </a:rPr>
              <a:t>(vals[</a:t>
            </a:r>
            <a:r>
              <a:rPr lang="en-US" sz="1200">
                <a:solidFill>
                  <a:schemeClr val="bg1"/>
                </a:solidFill>
                <a:effectLst/>
                <a:latin typeface="SimSun" panose="02010600030101010101" pitchFamily="2" charset="-122"/>
                <a:ea typeface="SimSun" panose="02010600030101010101" pitchFamily="2" charset="-122"/>
              </a:rPr>
              <a:t>1</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Context implements MapContext&lt;</a:t>
            </a:r>
            <a:r>
              <a:rPr lang="en-US" sz="1200">
                <a:solidFill>
                  <a:srgbClr val="FF0000"/>
                </a:solidFill>
                <a:latin typeface="SimSun" panose="02010600030101010101" pitchFamily="2" charset="-122"/>
                <a:ea typeface="SimSun" panose="02010600030101010101" pitchFamily="2" charset="-122"/>
              </a:rPr>
              <a:t>KEYIN, VALUEIN, KEYOUT, VALUEOUT</a:t>
            </a:r>
            <a:r>
              <a:rPr lang="en-US" sz="1200">
                <a:solidFill>
                  <a:schemeClr val="bg1"/>
                </a:solidFill>
                <a:latin typeface="SimSun" panose="02010600030101010101" pitchFamily="2" charset="-122"/>
                <a:ea typeface="SimSun" panose="02010600030101010101" pitchFamily="2" charset="-122"/>
              </a:rPr>
              <a:t>&gt;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context.write(</a:t>
            </a:r>
            <a:r>
              <a:rPr lang="en-US" sz="1200">
                <a:solidFill>
                  <a:schemeClr val="bg1"/>
                </a:solidFill>
                <a:effectLst/>
                <a:latin typeface="SimSun" panose="02010600030101010101" pitchFamily="2" charset="-122"/>
                <a:ea typeface="SimSun" panose="02010600030101010101" pitchFamily="2" charset="-122"/>
              </a:rPr>
              <a:t>new </a:t>
            </a:r>
            <a:r>
              <a:rPr lang="en-US" sz="1200">
                <a:solidFill>
                  <a:schemeClr val="bg1"/>
                </a:solidFill>
                <a:latin typeface="SimSun" panose="02010600030101010101" pitchFamily="2" charset="-122"/>
                <a:ea typeface="SimSun" panose="02010600030101010101" pitchFamily="2" charset="-122"/>
              </a:rPr>
              <a:t>Text(groupId + </a:t>
            </a:r>
            <a:r>
              <a:rPr lang="en-US" sz="1200">
                <a:solidFill>
                  <a:schemeClr val="bg1"/>
                </a:solidFill>
                <a:effectLst/>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LongWritable(userCount))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a:t>
            </a:r>
          </a:p>
        </p:txBody>
      </p:sp>
    </p:spTree>
    <p:extLst>
      <p:ext uri="{BB962C8B-B14F-4D97-AF65-F5344CB8AC3E}">
        <p14:creationId xmlns:p14="http://schemas.microsoft.com/office/powerpoint/2010/main" val="1295645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29015B-4FED-4E43-9778-B12B87529FE7}"/>
              </a:ext>
            </a:extLst>
          </p:cNvPr>
          <p:cNvSpPr/>
          <p:nvPr/>
        </p:nvSpPr>
        <p:spPr>
          <a:xfrm>
            <a:off x="125128" y="592505"/>
            <a:ext cx="10308657" cy="4801314"/>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org.apache.hadoop.io.LongWritable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org.apache.hadoop.io.Text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org.apache.hadoop.mapreduce.</a:t>
            </a:r>
            <a:r>
              <a:rPr lang="en-US" sz="1200" b="1">
                <a:solidFill>
                  <a:srgbClr val="FF0000"/>
                </a:solidFill>
                <a:effectLst/>
                <a:latin typeface="SimSun" panose="02010600030101010101" pitchFamily="2" charset="-122"/>
                <a:ea typeface="SimSun" panose="02010600030101010101" pitchFamily="2" charset="-122"/>
              </a:rPr>
              <a:t>Reducer</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java.io.IOException</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java.util.</a:t>
            </a:r>
            <a:r>
              <a:rPr lang="en-US" sz="1200">
                <a:solidFill>
                  <a:schemeClr val="bg1"/>
                </a:solidFill>
                <a:latin typeface="SimSun" panose="02010600030101010101" pitchFamily="2" charset="-122"/>
                <a:ea typeface="SimSun" panose="02010600030101010101" pitchFamily="2" charset="-122"/>
              </a:rPr>
              <a:t>Iterator</a:t>
            </a:r>
            <a:r>
              <a:rPr lang="en-US" sz="1200">
                <a:solidFill>
                  <a:schemeClr val="bg1"/>
                </a:solidFill>
                <a:effectLst/>
                <a:latin typeface="SimSun" panose="02010600030101010101" pitchFamily="2" charset="-122"/>
                <a:ea typeface="SimSun" panose="02010600030101010101" pitchFamily="2" charset="-122"/>
              </a:rPr>
              <a:t>;</a:t>
            </a:r>
          </a:p>
          <a:p>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这里的</a:t>
            </a:r>
            <a:r>
              <a:rPr lang="en-US" altLang="ja-JP" sz="1200">
                <a:solidFill>
                  <a:schemeClr val="bg1"/>
                </a:solidFill>
                <a:latin typeface="SimSun" panose="02010600030101010101" pitchFamily="2" charset="-122"/>
                <a:ea typeface="SimSun" panose="02010600030101010101" pitchFamily="2" charset="-122"/>
              </a:rPr>
              <a:t>KEYIN</a:t>
            </a:r>
            <a:r>
              <a:rPr lang="ja-JP" altLang="en-US" sz="1200">
                <a:solidFill>
                  <a:schemeClr val="bg1"/>
                </a:solidFill>
                <a:latin typeface="SimSun" panose="02010600030101010101" pitchFamily="2" charset="-122"/>
                <a:ea typeface="SimSun" panose="02010600030101010101" pitchFamily="2" charset="-122"/>
              </a:rPr>
              <a:t>和</a:t>
            </a:r>
            <a:r>
              <a:rPr lang="en-US" altLang="ja-JP" sz="1200">
                <a:solidFill>
                  <a:schemeClr val="bg1"/>
                </a:solidFill>
                <a:latin typeface="SimSun" panose="02010600030101010101" pitchFamily="2" charset="-122"/>
                <a:ea typeface="SimSun" panose="02010600030101010101" pitchFamily="2" charset="-122"/>
              </a:rPr>
              <a:t>VALUEIN</a:t>
            </a:r>
            <a:r>
              <a:rPr lang="zh-CN" altLang="en-US"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要和</a:t>
            </a:r>
            <a:r>
              <a:rPr lang="en-US" altLang="ja-JP" sz="1200">
                <a:solidFill>
                  <a:schemeClr val="bg1"/>
                </a:solidFill>
                <a:latin typeface="SimSun" panose="02010600030101010101" pitchFamily="2" charset="-122"/>
                <a:ea typeface="SimSun" panose="02010600030101010101" pitchFamily="2" charset="-122"/>
              </a:rPr>
              <a:t>MAP</a:t>
            </a:r>
            <a:r>
              <a:rPr lang="ja-JP" altLang="en-US" sz="1200">
                <a:solidFill>
                  <a:schemeClr val="bg1"/>
                </a:solidFill>
                <a:latin typeface="SimSun" panose="02010600030101010101" pitchFamily="2" charset="-122"/>
                <a:ea typeface="SimSun" panose="02010600030101010101" pitchFamily="2" charset="-122"/>
              </a:rPr>
              <a:t>的</a:t>
            </a:r>
            <a:r>
              <a:rPr lang="en-US" sz="1200">
                <a:solidFill>
                  <a:schemeClr val="bg1"/>
                </a:solidFill>
                <a:latin typeface="SimSun" panose="02010600030101010101" pitchFamily="2" charset="-122"/>
                <a:ea typeface="SimSun" panose="02010600030101010101" pitchFamily="2" charset="-122"/>
              </a:rPr>
              <a:t>KEYOUT, VALUEOUT</a:t>
            </a:r>
            <a:r>
              <a:rPr lang="ja-JP" altLang="en-US" sz="1200">
                <a:solidFill>
                  <a:srgbClr val="FF0000"/>
                </a:solidFill>
                <a:latin typeface="SimSun" panose="02010600030101010101" pitchFamily="2" charset="-122"/>
                <a:ea typeface="SimSun" panose="02010600030101010101" pitchFamily="2" charset="-122"/>
              </a:rPr>
              <a:t>一一对应</a:t>
            </a:r>
            <a:br>
              <a:rPr lang="en-US" sz="1200">
                <a:solidFill>
                  <a:schemeClr val="bg1"/>
                </a:solidFill>
                <a:effectLst/>
                <a:latin typeface="SimSun" panose="02010600030101010101" pitchFamily="2" charset="-122"/>
                <a:ea typeface="SimSun" panose="02010600030101010101" pitchFamily="2" charset="-122"/>
              </a:rPr>
            </a:br>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rgbClr val="FF0000"/>
                </a:solidFill>
                <a:latin typeface="SimSun" panose="02010600030101010101" pitchFamily="2" charset="-122"/>
                <a:ea typeface="SimSun" panose="02010600030101010101" pitchFamily="2" charset="-122"/>
              </a:rPr>
              <a:t>class Reducer&lt;KEYIN, VALUEIN, KEYOUT, VALUEOUT&gt;</a:t>
            </a:r>
            <a:br>
              <a:rPr lang="en-US" sz="1200">
                <a:solidFill>
                  <a:srgbClr val="FF0000"/>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public class </a:t>
            </a:r>
            <a:r>
              <a:rPr lang="en-US" sz="1200" b="1">
                <a:solidFill>
                  <a:schemeClr val="bg1"/>
                </a:solidFill>
                <a:effectLst/>
                <a:latin typeface="SimSun" panose="02010600030101010101" pitchFamily="2" charset="-122"/>
                <a:ea typeface="SimSun" panose="02010600030101010101" pitchFamily="2" charset="-122"/>
              </a:rPr>
              <a:t>MyFirstReducer </a:t>
            </a:r>
            <a:r>
              <a:rPr lang="en-US" sz="1200">
                <a:solidFill>
                  <a:schemeClr val="bg1"/>
                </a:solidFill>
                <a:effectLst/>
                <a:latin typeface="SimSun" panose="02010600030101010101" pitchFamily="2" charset="-122"/>
                <a:ea typeface="SimSun" panose="02010600030101010101" pitchFamily="2" charset="-122"/>
              </a:rPr>
              <a:t>extends </a:t>
            </a:r>
            <a:r>
              <a:rPr lang="en-US" sz="1200" b="1">
                <a:solidFill>
                  <a:schemeClr val="bg1"/>
                </a:solidFill>
                <a:effectLst/>
                <a:latin typeface="SimSun" panose="02010600030101010101" pitchFamily="2" charset="-122"/>
                <a:ea typeface="SimSun" panose="02010600030101010101" pitchFamily="2" charset="-122"/>
              </a:rPr>
              <a:t>Reducer</a:t>
            </a:r>
            <a:r>
              <a:rPr lang="en-US" sz="1200">
                <a:solidFill>
                  <a:schemeClr val="bg1"/>
                </a:solidFill>
                <a:latin typeface="SimSun" panose="02010600030101010101" pitchFamily="2" charset="-122"/>
                <a:ea typeface="SimSun" panose="02010600030101010101" pitchFamily="2" charset="-122"/>
              </a:rPr>
              <a:t>&lt;</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 {</a:t>
            </a:r>
            <a:br>
              <a:rPr lang="en-US" sz="1200">
                <a:solidFill>
                  <a:schemeClr val="bg1"/>
                </a:solidFill>
                <a:latin typeface="SimSun" panose="02010600030101010101" pitchFamily="2" charset="-122"/>
                <a:ea typeface="SimSun" panose="02010600030101010101" pitchFamily="2" charset="-122"/>
              </a:rPr>
            </a:br>
            <a:br>
              <a:rPr lang="en-US" sz="1200">
                <a:solidFill>
                  <a:schemeClr val="bg1"/>
                </a:solidFill>
                <a:latin typeface="SimSun" panose="02010600030101010101" pitchFamily="2" charset="-122"/>
                <a:ea typeface="SimSun" panose="02010600030101010101" pitchFamily="2" charset="-122"/>
              </a:rPr>
            </a:b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protected void reduce</a:t>
            </a:r>
            <a:r>
              <a:rPr lang="en-US" sz="1200">
                <a:solidFill>
                  <a:schemeClr val="bg1"/>
                </a:solidFill>
                <a:latin typeface="SimSun" panose="02010600030101010101" pitchFamily="2" charset="-122"/>
                <a:ea typeface="SimSun" panose="02010600030101010101" pitchFamily="2" charset="-122"/>
              </a:rPr>
              <a:t>(</a:t>
            </a:r>
            <a:r>
              <a:rPr lang="en-US" sz="1200" b="1">
                <a:solidFill>
                  <a:schemeClr val="bg1"/>
                </a:solidFill>
                <a:effectLst/>
                <a:latin typeface="SimSun" panose="02010600030101010101" pitchFamily="2" charset="-122"/>
                <a:ea typeface="SimSun" panose="02010600030101010101" pitchFamily="2" charset="-122"/>
              </a:rPr>
              <a:t>Text </a:t>
            </a:r>
            <a:r>
              <a:rPr lang="en-US" sz="1200">
                <a:solidFill>
                  <a:schemeClr val="bg1"/>
                </a:solidFill>
                <a:latin typeface="SimSun" panose="02010600030101010101" pitchFamily="2" charset="-122"/>
                <a:ea typeface="SimSun" panose="02010600030101010101" pitchFamily="2" charset="-122"/>
              </a:rPr>
              <a:t>key</a:t>
            </a: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Iterable&lt;</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 values</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Reducer</a:t>
            </a:r>
            <a:r>
              <a:rPr lang="en-US" sz="1200">
                <a:solidFill>
                  <a:schemeClr val="bg1"/>
                </a:solidFill>
                <a:latin typeface="SimSun" panose="02010600030101010101" pitchFamily="2" charset="-122"/>
                <a:ea typeface="SimSun" panose="02010600030101010101" pitchFamily="2" charset="-122"/>
              </a:rPr>
              <a:t>&lt;</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a:t>
            </a:r>
            <a:r>
              <a:rPr lang="en-US" sz="1200" b="1">
                <a:solidFill>
                  <a:schemeClr val="bg1"/>
                </a:solidFill>
                <a:effectLst/>
                <a:latin typeface="SimSun" panose="02010600030101010101" pitchFamily="2" charset="-122"/>
                <a:ea typeface="SimSun" panose="02010600030101010101" pitchFamily="2" charset="-122"/>
              </a:rPr>
              <a:t>Context </a:t>
            </a:r>
            <a:r>
              <a:rPr lang="en-US" sz="1200">
                <a:solidFill>
                  <a:schemeClr val="bg1"/>
                </a:solidFill>
                <a:latin typeface="SimSun" panose="02010600030101010101" pitchFamily="2" charset="-122"/>
                <a:ea typeface="SimSun" panose="02010600030101010101" pitchFamily="2" charset="-122"/>
              </a:rPr>
              <a:t>context) </a:t>
            </a:r>
            <a:r>
              <a:rPr lang="en-US" sz="1200">
                <a:solidFill>
                  <a:schemeClr val="bg1"/>
                </a:solidFill>
                <a:effectLst/>
                <a:latin typeface="SimSun" panose="02010600030101010101" pitchFamily="2" charset="-122"/>
                <a:ea typeface="SimSun" panose="02010600030101010101" pitchFamily="2" charset="-122"/>
              </a:rPr>
              <a:t>throws </a:t>
            </a:r>
            <a:r>
              <a:rPr lang="en-US" sz="1200" b="1">
                <a:solidFill>
                  <a:schemeClr val="bg1"/>
                </a:solidFill>
                <a:effectLst/>
                <a:latin typeface="SimSun" panose="02010600030101010101" pitchFamily="2" charset="-122"/>
                <a:ea typeface="SimSun" panose="02010600030101010101" pitchFamily="2" charset="-122"/>
              </a:rPr>
              <a:t>IOException</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InterruptedException </a:t>
            </a:r>
            <a:r>
              <a:rPr lang="en-US" sz="1200">
                <a:solidFill>
                  <a:schemeClr val="bg1"/>
                </a:solidFill>
                <a:latin typeface="SimSun" panose="02010600030101010101" pitchFamily="2" charset="-122"/>
                <a:ea typeface="SimSun" panose="02010600030101010101" pitchFamily="2" charset="-122"/>
              </a:rPr>
              <a:t>{   </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统计</a:t>
            </a:r>
            <a:endParaRPr lang="en-US" sz="1200">
              <a:solidFill>
                <a:schemeClr val="bg1"/>
              </a:solidFill>
              <a:latin typeface="SimSun" panose="02010600030101010101" pitchFamily="2" charset="-122"/>
              <a:ea typeface="SimSun" panose="02010600030101010101" pitchFamily="2" charset="-122"/>
            </a:endParaRPr>
          </a:p>
          <a:p>
            <a:r>
              <a:rPr lang="zh-CN" alt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long </a:t>
            </a:r>
            <a:r>
              <a:rPr lang="en-US" sz="1200">
                <a:solidFill>
                  <a:schemeClr val="bg1"/>
                </a:solidFill>
                <a:latin typeface="SimSun" panose="02010600030101010101" pitchFamily="2" charset="-122"/>
                <a:ea typeface="SimSun" panose="02010600030101010101" pitchFamily="2" charset="-122"/>
              </a:rPr>
              <a:t>maxValue = </a:t>
            </a:r>
            <a:r>
              <a:rPr lang="en-US" sz="1200" b="1">
                <a:solidFill>
                  <a:schemeClr val="bg1"/>
                </a:solidFill>
                <a:effectLst/>
                <a:latin typeface="SimSun" panose="02010600030101010101" pitchFamily="2" charset="-122"/>
                <a:ea typeface="SimSun" panose="02010600030101010101" pitchFamily="2" charset="-122"/>
              </a:rPr>
              <a:t>Long</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MIN_VALUE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Iterator&lt;</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 iterator = values.iterator()</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while </a:t>
            </a:r>
            <a:r>
              <a:rPr lang="en-US" sz="1200">
                <a:solidFill>
                  <a:schemeClr val="bg1"/>
                </a:solidFill>
                <a:latin typeface="SimSun" panose="02010600030101010101" pitchFamily="2" charset="-122"/>
                <a:ea typeface="SimSun" panose="02010600030101010101" pitchFamily="2" charset="-122"/>
              </a:rPr>
              <a:t>(iterator.hasNext())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 </a:t>
            </a:r>
            <a:r>
              <a:rPr lang="en-US" sz="1200">
                <a:solidFill>
                  <a:schemeClr val="bg1"/>
                </a:solidFill>
                <a:latin typeface="SimSun" panose="02010600030101010101" pitchFamily="2" charset="-122"/>
                <a:ea typeface="SimSun" panose="02010600030101010101" pitchFamily="2" charset="-122"/>
              </a:rPr>
              <a:t>longWritable =iterator.next()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maxValue = </a:t>
            </a:r>
            <a:r>
              <a:rPr lang="en-US" sz="1200" b="1">
                <a:solidFill>
                  <a:schemeClr val="bg1"/>
                </a:solidFill>
                <a:effectLst/>
                <a:latin typeface="SimSun" panose="02010600030101010101" pitchFamily="2" charset="-122"/>
                <a:ea typeface="SimSun" panose="02010600030101010101" pitchFamily="2" charset="-122"/>
              </a:rPr>
              <a:t>Math</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max</a:t>
            </a:r>
            <a:r>
              <a:rPr lang="en-US" sz="1200">
                <a:solidFill>
                  <a:schemeClr val="bg1"/>
                </a:solidFill>
                <a:latin typeface="SimSun" panose="02010600030101010101" pitchFamily="2" charset="-122"/>
                <a:ea typeface="SimSun" panose="02010600030101010101" pitchFamily="2" charset="-122"/>
              </a:rPr>
              <a:t>(maxValue</a:t>
            </a: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longWritable.get())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en-US" sz="1200">
                <a:solidFill>
                  <a:srgbClr val="FF0000"/>
                </a:solidFill>
              </a:rPr>
              <a:t>ReduceContext&lt;KEYIN</a:t>
            </a:r>
            <a:r>
              <a:rPr lang="en-US">
                <a:solidFill>
                  <a:srgbClr val="FF0000"/>
                </a:solidFill>
              </a:rPr>
              <a:t>, </a:t>
            </a:r>
            <a:r>
              <a:rPr lang="en-US" sz="1200">
                <a:solidFill>
                  <a:srgbClr val="FF0000"/>
                </a:solidFill>
              </a:rPr>
              <a:t>VALUEIN</a:t>
            </a:r>
            <a:r>
              <a:rPr lang="en-US">
                <a:solidFill>
                  <a:srgbClr val="FF0000"/>
                </a:solidFill>
              </a:rPr>
              <a:t>, </a:t>
            </a:r>
            <a:r>
              <a:rPr lang="en-US" sz="1200">
                <a:solidFill>
                  <a:srgbClr val="FF0000"/>
                </a:solidFill>
              </a:rPr>
              <a:t>KEYOUT</a:t>
            </a:r>
            <a:r>
              <a:rPr lang="en-US">
                <a:solidFill>
                  <a:srgbClr val="FF0000"/>
                </a:solidFill>
              </a:rPr>
              <a:t>, </a:t>
            </a:r>
            <a:r>
              <a:rPr lang="en-US" sz="1200">
                <a:solidFill>
                  <a:srgbClr val="FF0000"/>
                </a:solidFill>
              </a:rPr>
              <a:t>VALUEOUT&gt;</a:t>
            </a:r>
            <a:br>
              <a:rPr lang="en-US" sz="1200">
                <a:solidFill>
                  <a:srgbClr val="FF0000"/>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context.write(key</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LongWritable(maxValue))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a:t>
            </a:r>
          </a:p>
        </p:txBody>
      </p:sp>
      <p:sp>
        <p:nvSpPr>
          <p:cNvPr id="3" name="TextBox 2">
            <a:extLst>
              <a:ext uri="{FF2B5EF4-FFF2-40B4-BE49-F238E27FC236}">
                <a16:creationId xmlns:a16="http://schemas.microsoft.com/office/drawing/2014/main" id="{5F2319B5-B7F6-F04C-850C-EAF0E7EA6798}"/>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Tree>
    <p:extLst>
      <p:ext uri="{BB962C8B-B14F-4D97-AF65-F5344CB8AC3E}">
        <p14:creationId xmlns:p14="http://schemas.microsoft.com/office/powerpoint/2010/main" val="3637688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01470E-7A1C-8A45-AEDB-375940AA6AF4}"/>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3" name="Rectangle 2">
            <a:extLst>
              <a:ext uri="{FF2B5EF4-FFF2-40B4-BE49-F238E27FC236}">
                <a16:creationId xmlns:a16="http://schemas.microsoft.com/office/drawing/2014/main" id="{8137593A-39B2-BB43-AF7F-BEC093E832FD}"/>
              </a:ext>
            </a:extLst>
          </p:cNvPr>
          <p:cNvSpPr/>
          <p:nvPr/>
        </p:nvSpPr>
        <p:spPr>
          <a:xfrm>
            <a:off x="115504" y="461665"/>
            <a:ext cx="11213432" cy="6370975"/>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import org.apache.hadoop.fs.Path;</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org.apache.hadoop.io.LongWritable;</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org.apache.hadoop.io.Text;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org.apache.hadoop.mapred.FileInputFormat;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org.apache.hadoop.mapred.FileOutputFormat;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org.apache.hadoop.mapred.JobConf;</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org.apache.hadoop.mapreduce.Job;</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public class HadoopHelloWord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public static void main</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String</a:t>
            </a:r>
            <a:r>
              <a:rPr lang="en-US" sz="1200">
                <a:solidFill>
                  <a:schemeClr val="bg1"/>
                </a:solidFill>
                <a:latin typeface="SimSun" panose="02010600030101010101" pitchFamily="2" charset="-122"/>
                <a:ea typeface="SimSun" panose="02010600030101010101" pitchFamily="2" charset="-122"/>
              </a:rPr>
              <a:t>[] args)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try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Job </a:t>
            </a:r>
            <a:r>
              <a:rPr lang="en-US" sz="1200">
                <a:solidFill>
                  <a:schemeClr val="bg1"/>
                </a:solidFill>
                <a:latin typeface="SimSun" panose="02010600030101010101" pitchFamily="2" charset="-122"/>
                <a:ea typeface="SimSun" panose="02010600030101010101" pitchFamily="2" charset="-122"/>
              </a:rPr>
              <a:t>job = </a:t>
            </a:r>
            <a:r>
              <a:rPr lang="en-US" sz="1200">
                <a:solidFill>
                  <a:schemeClr val="bg1"/>
                </a:solidFill>
                <a:effectLst/>
                <a:latin typeface="SimSun" panose="02010600030101010101" pitchFamily="2" charset="-122"/>
                <a:ea typeface="SimSun" panose="02010600030101010101" pitchFamily="2" charset="-122"/>
              </a:rPr>
              <a:t>Job</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getInstance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job.setJarByClass(</a:t>
            </a:r>
            <a:r>
              <a:rPr lang="en-US" sz="1200">
                <a:solidFill>
                  <a:schemeClr val="bg1"/>
                </a:solidFill>
                <a:effectLst/>
                <a:latin typeface="SimSun" panose="02010600030101010101" pitchFamily="2" charset="-122"/>
                <a:ea typeface="SimSun" panose="02010600030101010101" pitchFamily="2" charset="-122"/>
              </a:rPr>
              <a:t>HadoopTestCase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job.setJobName(</a:t>
            </a:r>
            <a:r>
              <a:rPr lang="en-US" sz="1200">
                <a:solidFill>
                  <a:schemeClr val="bg1"/>
                </a:solidFill>
                <a:effectLst/>
                <a:latin typeface="SimSun" panose="02010600030101010101" pitchFamily="2" charset="-122"/>
                <a:ea typeface="SimSun" panose="02010600030101010101" pitchFamily="2" charset="-122"/>
              </a:rPr>
              <a:t>"HadoopTestCase"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JobConf </a:t>
            </a:r>
            <a:r>
              <a:rPr lang="en-US" sz="1200">
                <a:solidFill>
                  <a:schemeClr val="bg1"/>
                </a:solidFill>
                <a:latin typeface="SimSun" panose="02010600030101010101" pitchFamily="2" charset="-122"/>
                <a:ea typeface="SimSun" panose="02010600030101010101" pitchFamily="2" charset="-122"/>
              </a:rPr>
              <a:t>jobConf = (</a:t>
            </a:r>
            <a:r>
              <a:rPr lang="en-US" sz="1200">
                <a:solidFill>
                  <a:schemeClr val="bg1"/>
                </a:solidFill>
                <a:effectLst/>
                <a:latin typeface="SimSun" panose="02010600030101010101" pitchFamily="2" charset="-122"/>
                <a:ea typeface="SimSun" panose="02010600030101010101" pitchFamily="2" charset="-122"/>
              </a:rPr>
              <a:t>JobConf</a:t>
            </a:r>
            <a:r>
              <a:rPr lang="en-US" sz="1200">
                <a:solidFill>
                  <a:schemeClr val="bg1"/>
                </a:solidFill>
                <a:latin typeface="SimSun" panose="02010600030101010101" pitchFamily="2" charset="-122"/>
                <a:ea typeface="SimSun" panose="02010600030101010101" pitchFamily="2" charset="-122"/>
              </a:rPr>
              <a:t>) job.getConfiguration()</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effectLst/>
                <a:latin typeface="SimSun" panose="02010600030101010101" pitchFamily="2" charset="-122"/>
                <a:ea typeface="SimSun" panose="02010600030101010101" pitchFamily="2" charset="-122"/>
              </a:rPr>
              <a:t>            </a:t>
            </a:r>
            <a:r>
              <a:rPr lang="en-US" altLang="zh-CN" sz="1200">
                <a:solidFill>
                  <a:schemeClr val="bg1"/>
                </a:solidFill>
                <a:effectLst/>
                <a:latin typeface="SimSun" panose="02010600030101010101" pitchFamily="2" charset="-122"/>
                <a:ea typeface="SimSun" panose="02010600030101010101" pitchFamily="2" charset="-122"/>
              </a:rPr>
              <a:t>//</a:t>
            </a:r>
            <a:r>
              <a:rPr lang="ja-JP" altLang="en-US" sz="1200">
                <a:solidFill>
                  <a:srgbClr val="FF0000"/>
                </a:solidFill>
                <a:effectLst/>
                <a:latin typeface="SimSun" panose="02010600030101010101" pitchFamily="2" charset="-122"/>
                <a:ea typeface="SimSun" panose="02010600030101010101" pitchFamily="2" charset="-122"/>
              </a:rPr>
              <a:t>数据源</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FileInputFormat</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addInputPath</a:t>
            </a:r>
            <a:r>
              <a:rPr lang="en-US" sz="1200">
                <a:solidFill>
                  <a:schemeClr val="bg1"/>
                </a:solidFill>
                <a:latin typeface="SimSun" panose="02010600030101010101" pitchFamily="2" charset="-122"/>
                <a:ea typeface="SimSun" panose="02010600030101010101" pitchFamily="2" charset="-122"/>
              </a:rPr>
              <a:t>(jobConf</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Path(args[</a:t>
            </a:r>
            <a:r>
              <a:rPr lang="en-US" sz="1200">
                <a:solidFill>
                  <a:schemeClr val="bg1"/>
                </a:solidFill>
                <a:effectLst/>
                <a:latin typeface="SimSun" panose="02010600030101010101" pitchFamily="2" charset="-122"/>
                <a:ea typeface="SimSun" panose="02010600030101010101" pitchFamily="2" charset="-122"/>
              </a:rPr>
              <a:t>0</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rgbClr val="FF0000"/>
                </a:solidFill>
                <a:latin typeface="SimSun" panose="02010600030101010101" pitchFamily="2" charset="-122"/>
                <a:ea typeface="SimSun" panose="02010600030101010101" pitchFamily="2" charset="-122"/>
              </a:rPr>
              <a:t>统计结果输出</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FileOutputFormat</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setOutputPath</a:t>
            </a:r>
            <a:r>
              <a:rPr lang="en-US" sz="1200">
                <a:solidFill>
                  <a:schemeClr val="bg1"/>
                </a:solidFill>
                <a:latin typeface="SimSun" panose="02010600030101010101" pitchFamily="2" charset="-122"/>
                <a:ea typeface="SimSun" panose="02010600030101010101" pitchFamily="2" charset="-122"/>
              </a:rPr>
              <a:t>(jobConf</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Path(args[</a:t>
            </a:r>
            <a:r>
              <a:rPr lang="en-US" sz="1200">
                <a:solidFill>
                  <a:schemeClr val="bg1"/>
                </a:solidFill>
                <a:effectLst/>
                <a:latin typeface="SimSun" panose="02010600030101010101" pitchFamily="2" charset="-122"/>
                <a:ea typeface="SimSun" panose="02010600030101010101" pitchFamily="2" charset="-122"/>
              </a:rPr>
              <a:t>1</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altLang="zh-CN" sz="1200">
                <a:solidFill>
                  <a:schemeClr val="bg1"/>
                </a:solidFill>
                <a:effectLst/>
                <a:latin typeface="SimSun" panose="02010600030101010101" pitchFamily="2" charset="-122"/>
                <a:ea typeface="SimSun" panose="02010600030101010101" pitchFamily="2" charset="-122"/>
              </a:rPr>
              <a:t>//</a:t>
            </a:r>
            <a:r>
              <a:rPr lang="ja-JP" altLang="en-US" sz="1200">
                <a:solidFill>
                  <a:schemeClr val="bg1"/>
                </a:solidFill>
                <a:effectLst/>
                <a:latin typeface="SimSun" panose="02010600030101010101" pitchFamily="2" charset="-122"/>
                <a:ea typeface="SimSun" panose="02010600030101010101" pitchFamily="2" charset="-122"/>
              </a:rPr>
              <a:t>指定</a:t>
            </a:r>
            <a:r>
              <a:rPr lang="en-US" altLang="ja-JP" sz="1200">
                <a:solidFill>
                  <a:schemeClr val="bg1"/>
                </a:solidFill>
                <a:effectLst/>
                <a:latin typeface="SimSun" panose="02010600030101010101" pitchFamily="2" charset="-122"/>
                <a:ea typeface="SimSun" panose="02010600030101010101" pitchFamily="2" charset="-122"/>
              </a:rPr>
              <a:t>Map</a:t>
            </a:r>
            <a:r>
              <a:rPr lang="ja-JP" altLang="en-US" sz="1200">
                <a:solidFill>
                  <a:schemeClr val="bg1"/>
                </a:solidFill>
                <a:effectLst/>
                <a:latin typeface="SimSun" panose="02010600030101010101" pitchFamily="2" charset="-122"/>
                <a:ea typeface="SimSun" panose="02010600030101010101" pitchFamily="2" charset="-122"/>
              </a:rPr>
              <a:t>类</a:t>
            </a:r>
            <a:endParaRPr lang="en-US" sz="1200">
              <a:solidFill>
                <a:schemeClr val="bg1"/>
              </a:solidFill>
              <a:effectLst/>
              <a:latin typeface="SimSun" panose="02010600030101010101" pitchFamily="2" charset="-122"/>
              <a:ea typeface="SimSun" panose="02010600030101010101" pitchFamily="2" charset="-122"/>
            </a:endParaRPr>
          </a:p>
          <a:p>
            <a:r>
              <a:rPr lang="en-US" sz="1200">
                <a:solidFill>
                  <a:schemeClr val="bg1"/>
                </a:solidFill>
                <a:latin typeface="SimSun" panose="02010600030101010101" pitchFamily="2" charset="-122"/>
                <a:ea typeface="SimSun" panose="02010600030101010101" pitchFamily="2" charset="-122"/>
              </a:rPr>
              <a:t>	job.setMapperClass(</a:t>
            </a:r>
            <a:r>
              <a:rPr lang="en-US" sz="1200">
                <a:solidFill>
                  <a:schemeClr val="bg1"/>
                </a:solidFill>
                <a:effectLst/>
                <a:latin typeface="SimSun" panose="02010600030101010101" pitchFamily="2" charset="-122"/>
                <a:ea typeface="SimSun" panose="02010600030101010101" pitchFamily="2" charset="-122"/>
              </a:rPr>
              <a:t>MyFirstMapper</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指定</a:t>
            </a:r>
            <a:r>
              <a:rPr lang="en-US" sz="1200">
                <a:solidFill>
                  <a:schemeClr val="bg1"/>
                </a:solidFill>
                <a:latin typeface="SimSun" panose="02010600030101010101" pitchFamily="2" charset="-122"/>
                <a:ea typeface="SimSun" panose="02010600030101010101" pitchFamily="2" charset="-122"/>
              </a:rPr>
              <a:t>Reduce</a:t>
            </a:r>
            <a:r>
              <a:rPr lang="ja-JP" altLang="en-US" sz="1200">
                <a:solidFill>
                  <a:schemeClr val="bg1"/>
                </a:solidFill>
                <a:latin typeface="SimSun" panose="02010600030101010101" pitchFamily="2" charset="-122"/>
                <a:ea typeface="SimSun" panose="02010600030101010101" pitchFamily="2" charset="-122"/>
              </a:rPr>
              <a:t>类</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job.setReducerClass(</a:t>
            </a:r>
            <a:r>
              <a:rPr lang="en-US" sz="1200">
                <a:solidFill>
                  <a:schemeClr val="bg1"/>
                </a:solidFill>
                <a:effectLst/>
                <a:latin typeface="SimSun" panose="02010600030101010101" pitchFamily="2" charset="-122"/>
                <a:ea typeface="SimSun" panose="02010600030101010101" pitchFamily="2" charset="-122"/>
              </a:rPr>
              <a:t>MyFirstReducer</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这里的</a:t>
            </a:r>
            <a:r>
              <a:rPr lang="en-US" altLang="ja-JP" sz="1200">
                <a:solidFill>
                  <a:schemeClr val="bg1"/>
                </a:solidFill>
                <a:latin typeface="SimSun" panose="02010600030101010101" pitchFamily="2" charset="-122"/>
                <a:ea typeface="SimSun" panose="02010600030101010101" pitchFamily="2" charset="-122"/>
              </a:rPr>
              <a:t>key</a:t>
            </a:r>
            <a:r>
              <a:rPr lang="ja-JP" altLang="en-US" sz="1200">
                <a:solidFill>
                  <a:schemeClr val="bg1"/>
                </a:solidFill>
                <a:latin typeface="SimSun" panose="02010600030101010101" pitchFamily="2" charset="-122"/>
                <a:ea typeface="SimSun" panose="02010600030101010101" pitchFamily="2" charset="-122"/>
              </a:rPr>
              <a:t>要与</a:t>
            </a:r>
            <a:r>
              <a:rPr lang="en-US" sz="1200">
                <a:solidFill>
                  <a:srgbClr val="FF0000"/>
                </a:solidFill>
                <a:latin typeface="SimSun" panose="02010600030101010101" pitchFamily="2" charset="-122"/>
                <a:ea typeface="SimSun" panose="02010600030101010101" pitchFamily="2" charset="-122"/>
              </a:rPr>
              <a:t>Reducer</a:t>
            </a:r>
            <a:r>
              <a:rPr lang="ja-JP" altLang="en-US" sz="1200">
                <a:solidFill>
                  <a:schemeClr val="bg1"/>
                </a:solidFill>
                <a:latin typeface="SimSun" panose="02010600030101010101" pitchFamily="2" charset="-122"/>
                <a:ea typeface="SimSun" panose="02010600030101010101" pitchFamily="2" charset="-122"/>
              </a:rPr>
              <a:t>的</a:t>
            </a:r>
            <a:r>
              <a:rPr lang="en-US" altLang="ja-JP" sz="1200">
                <a:solidFill>
                  <a:schemeClr val="bg1"/>
                </a:solidFill>
                <a:latin typeface="SimSun" panose="02010600030101010101" pitchFamily="2" charset="-122"/>
                <a:ea typeface="SimSun" panose="02010600030101010101" pitchFamily="2" charset="-122"/>
              </a:rPr>
              <a:t>KEYOUT</a:t>
            </a:r>
            <a:r>
              <a:rPr lang="ja-JP" altLang="en-US" sz="1200">
                <a:solidFill>
                  <a:schemeClr val="bg1"/>
                </a:solidFill>
                <a:latin typeface="SimSun" panose="02010600030101010101" pitchFamily="2" charset="-122"/>
                <a:ea typeface="SimSun" panose="02010600030101010101" pitchFamily="2" charset="-122"/>
              </a:rPr>
              <a:t>类型一致</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job.setOutputKeyClass(</a:t>
            </a:r>
            <a:r>
              <a:rPr lang="en-US" sz="1200">
                <a:solidFill>
                  <a:schemeClr val="bg1"/>
                </a:solidFill>
                <a:effectLst/>
                <a:latin typeface="SimSun" panose="02010600030101010101" pitchFamily="2" charset="-122"/>
                <a:ea typeface="SimSun" panose="02010600030101010101" pitchFamily="2" charset="-122"/>
              </a:rPr>
              <a:t>Text</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endParaRPr lang="en-US" sz="1200">
              <a:solidFill>
                <a:schemeClr val="bg1"/>
              </a:solidFill>
              <a:latin typeface="SimSun" panose="02010600030101010101" pitchFamily="2" charset="-122"/>
              <a:ea typeface="SimSun" panose="02010600030101010101" pitchFamily="2" charset="-122"/>
            </a:endParaRPr>
          </a:p>
          <a:p>
            <a:r>
              <a:rPr 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这里要与</a:t>
            </a:r>
            <a:r>
              <a:rPr lang="en-US" sz="1200">
                <a:solidFill>
                  <a:srgbClr val="FF0000"/>
                </a:solidFill>
                <a:latin typeface="SimSun" panose="02010600030101010101" pitchFamily="2" charset="-122"/>
                <a:ea typeface="SimSun" panose="02010600030101010101" pitchFamily="2" charset="-122"/>
              </a:rPr>
              <a:t>Reducer</a:t>
            </a:r>
            <a:r>
              <a:rPr lang="ja-JP" altLang="en-US" sz="1200">
                <a:solidFill>
                  <a:schemeClr val="bg1"/>
                </a:solidFill>
                <a:latin typeface="SimSun" panose="02010600030101010101" pitchFamily="2" charset="-122"/>
                <a:ea typeface="SimSun" panose="02010600030101010101" pitchFamily="2" charset="-122"/>
              </a:rPr>
              <a:t>的</a:t>
            </a:r>
            <a:r>
              <a:rPr lang="en-US" altLang="ja-JP" sz="1200">
                <a:solidFill>
                  <a:schemeClr val="bg1"/>
                </a:solidFill>
                <a:latin typeface="SimSun" panose="02010600030101010101" pitchFamily="2" charset="-122"/>
                <a:ea typeface="SimSun" panose="02010600030101010101" pitchFamily="2" charset="-122"/>
              </a:rPr>
              <a:t>VALUEOUT</a:t>
            </a:r>
            <a:r>
              <a:rPr lang="ja-JP" altLang="en-US" sz="1200">
                <a:solidFill>
                  <a:schemeClr val="bg1"/>
                </a:solidFill>
                <a:latin typeface="SimSun" panose="02010600030101010101" pitchFamily="2" charset="-122"/>
                <a:ea typeface="SimSun" panose="02010600030101010101" pitchFamily="2" charset="-122"/>
              </a:rPr>
              <a:t>类型一致</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job.setOutputValueClass(</a:t>
            </a:r>
            <a:r>
              <a:rPr lang="en-US" sz="1200">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System</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exit</a:t>
            </a:r>
            <a:r>
              <a:rPr lang="en-US" sz="1200">
                <a:solidFill>
                  <a:schemeClr val="bg1"/>
                </a:solidFill>
                <a:latin typeface="SimSun" panose="02010600030101010101" pitchFamily="2" charset="-122"/>
                <a:ea typeface="SimSun" panose="02010600030101010101" pitchFamily="2" charset="-122"/>
              </a:rPr>
              <a:t>(job.waitForCompletion(</a:t>
            </a:r>
            <a:r>
              <a:rPr lang="en-US" sz="1200">
                <a:solidFill>
                  <a:schemeClr val="bg1"/>
                </a:solidFill>
                <a:effectLst/>
                <a:latin typeface="SimSun" panose="02010600030101010101" pitchFamily="2" charset="-122"/>
                <a:ea typeface="SimSun" panose="02010600030101010101" pitchFamily="2" charset="-122"/>
              </a:rPr>
              <a:t>true</a:t>
            </a:r>
            <a:r>
              <a:rPr lang="en-US" sz="1200">
                <a:solidFill>
                  <a:schemeClr val="bg1"/>
                </a:solidFill>
                <a:latin typeface="SimSun" panose="02010600030101010101" pitchFamily="2" charset="-122"/>
                <a:ea typeface="SimSun" panose="02010600030101010101" pitchFamily="2" charset="-122"/>
              </a:rPr>
              <a:t>) ? </a:t>
            </a:r>
            <a:r>
              <a:rPr lang="en-US" sz="1200">
                <a:solidFill>
                  <a:schemeClr val="bg1"/>
                </a:solidFill>
                <a:effectLst/>
                <a:latin typeface="SimSun" panose="02010600030101010101" pitchFamily="2" charset="-122"/>
                <a:ea typeface="SimSun" panose="02010600030101010101" pitchFamily="2" charset="-122"/>
              </a:rPr>
              <a:t>0 </a:t>
            </a: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1</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catch </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Exception </a:t>
            </a:r>
            <a:r>
              <a:rPr lang="en-US" sz="1200">
                <a:solidFill>
                  <a:schemeClr val="bg1"/>
                </a:solidFill>
                <a:latin typeface="SimSun" panose="02010600030101010101" pitchFamily="2" charset="-122"/>
                <a:ea typeface="SimSun" panose="02010600030101010101" pitchFamily="2" charset="-122"/>
              </a:rPr>
              <a:t>e)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e.printStackTrace()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a:t>
            </a:r>
          </a:p>
        </p:txBody>
      </p:sp>
    </p:spTree>
    <p:extLst>
      <p:ext uri="{BB962C8B-B14F-4D97-AF65-F5344CB8AC3E}">
        <p14:creationId xmlns:p14="http://schemas.microsoft.com/office/powerpoint/2010/main" val="3203111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3A220-E974-AC4A-9939-8346200B2BF3}"/>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3" name="Rectangle 2">
            <a:extLst>
              <a:ext uri="{FF2B5EF4-FFF2-40B4-BE49-F238E27FC236}">
                <a16:creationId xmlns:a16="http://schemas.microsoft.com/office/drawing/2014/main" id="{98F5DE26-9AB8-E04F-9569-B0E4B1B241BB}"/>
              </a:ext>
            </a:extLst>
          </p:cNvPr>
          <p:cNvSpPr/>
          <p:nvPr/>
        </p:nvSpPr>
        <p:spPr>
          <a:xfrm>
            <a:off x="253465" y="786146"/>
            <a:ext cx="11685070" cy="1077218"/>
          </a:xfrm>
          <a:prstGeom prst="rect">
            <a:avLst/>
          </a:prstGeom>
        </p:spPr>
        <p:txBody>
          <a:bodyPr wrap="square">
            <a:spAutoFit/>
          </a:bodyPr>
          <a:lstStyle/>
          <a:p>
            <a:r>
              <a:rPr lang="en-US" sz="1600">
                <a:latin typeface="SimSun" panose="02010600030101010101" pitchFamily="2" charset="-122"/>
                <a:ea typeface="SimSun" panose="02010600030101010101" pitchFamily="2" charset="-122"/>
              </a:rPr>
              <a:t>$ mv hadoopHelloWorld.jar /usr/local/hadoop292/classpath/</a:t>
            </a:r>
          </a:p>
          <a:p>
            <a:endParaRPr lang="en-US" sz="1600">
              <a:effectLst/>
              <a:latin typeface="SimSun" panose="02010600030101010101" pitchFamily="2" charset="-122"/>
              <a:ea typeface="SimSun" panose="02010600030101010101" pitchFamily="2" charset="-122"/>
            </a:endParaRPr>
          </a:p>
          <a:p>
            <a:r>
              <a:rPr lang="en-US" altLang="zh-CN"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后面两个路径</a:t>
            </a:r>
            <a:r>
              <a:rPr lang="zh-CN" alt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是</a:t>
            </a:r>
            <a:r>
              <a:rPr lang="en-US" altLang="ja-JP" sz="1600">
                <a:latin typeface="SimSun" panose="02010600030101010101" pitchFamily="2" charset="-122"/>
                <a:ea typeface="SimSun" panose="02010600030101010101" pitchFamily="2" charset="-122"/>
              </a:rPr>
              <a:t>hadoop</a:t>
            </a:r>
            <a:r>
              <a:rPr lang="ja-JP" altLang="en-US" sz="1600">
                <a:latin typeface="SimSun" panose="02010600030101010101" pitchFamily="2" charset="-122"/>
                <a:ea typeface="SimSun" panose="02010600030101010101" pitchFamily="2" charset="-122"/>
              </a:rPr>
              <a:t>里面的路径</a:t>
            </a:r>
            <a:r>
              <a:rPr lang="zh-CN" alt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不是系统路径</a:t>
            </a:r>
            <a:endParaRPr lang="en-US" sz="1600">
              <a:effectLst/>
              <a:latin typeface="SimSun" panose="02010600030101010101" pitchFamily="2" charset="-122"/>
              <a:ea typeface="SimSun" panose="02010600030101010101" pitchFamily="2" charset="-122"/>
            </a:endParaRPr>
          </a:p>
          <a:p>
            <a:r>
              <a:rPr lang="en-US" sz="1600">
                <a:effectLst/>
                <a:latin typeface="SimSun" panose="02010600030101010101" pitchFamily="2" charset="-122"/>
                <a:ea typeface="SimSun" panose="02010600030101010101" pitchFamily="2" charset="-122"/>
              </a:rPr>
              <a:t>$ hadoop com.</a:t>
            </a:r>
            <a:r>
              <a:rPr lang="en-US" sz="1600">
                <a:latin typeface="SimSun" panose="02010600030101010101" pitchFamily="2" charset="-122"/>
                <a:ea typeface="SimSun" panose="02010600030101010101" pitchFamily="2" charset="-122"/>
              </a:rPr>
              <a:t>HadoopHelloWord </a:t>
            </a:r>
            <a:r>
              <a:rPr lang="en-US" sz="1600">
                <a:effectLst/>
                <a:latin typeface="SimSun" panose="02010600030101010101" pitchFamily="2" charset="-122"/>
                <a:ea typeface="SimSun" panose="02010600030101010101" pitchFamily="2" charset="-122"/>
              </a:rPr>
              <a:t>/home/sai/test.txt /home/sai/out.log</a:t>
            </a:r>
          </a:p>
        </p:txBody>
      </p:sp>
    </p:spTree>
    <p:extLst>
      <p:ext uri="{BB962C8B-B14F-4D97-AF65-F5344CB8AC3E}">
        <p14:creationId xmlns:p14="http://schemas.microsoft.com/office/powerpoint/2010/main" val="3435767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707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4126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089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149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632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27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09352-9491-7843-AEA5-D684FE4E3C54}"/>
              </a:ext>
            </a:extLst>
          </p:cNvPr>
          <p:cNvSpPr txBox="1"/>
          <p:nvPr/>
        </p:nvSpPr>
        <p:spPr>
          <a:xfrm>
            <a:off x="0" y="0"/>
            <a:ext cx="5416868"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a:latin typeface="SimSun" panose="02010600030101010101" pitchFamily="2" charset="-122"/>
                <a:ea typeface="SimSun" panose="02010600030101010101" pitchFamily="2" charset="-122"/>
              </a:rPr>
              <a:t>、</a:t>
            </a:r>
            <a:r>
              <a:rPr lang="en-US" altLang="zh-CN" sz="240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能做什么</a:t>
            </a:r>
            <a:r>
              <a:rPr lang="en-US" altLang="zh-CN" sz="2400">
                <a:latin typeface="SimSun" panose="02010600030101010101" pitchFamily="2" charset="-122"/>
                <a:ea typeface="SimSun" panose="02010600030101010101" pitchFamily="2" charset="-122"/>
              </a:rPr>
              <a:t>——</a:t>
            </a:r>
            <a:r>
              <a:rPr lang="ja-JP" altLang="en-US" sz="2400">
                <a:latin typeface="SimSun" panose="02010600030101010101" pitchFamily="2" charset="-122"/>
                <a:ea typeface="SimSun" panose="02010600030101010101" pitchFamily="2" charset="-122"/>
              </a:rPr>
              <a:t>什么是大数据</a:t>
            </a:r>
            <a:endParaRPr lang="en-US" altLang="ja-JP" sz="2400">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B7068D18-C007-4E4C-904B-1408617FE682}"/>
              </a:ext>
            </a:extLst>
          </p:cNvPr>
          <p:cNvSpPr txBox="1"/>
          <p:nvPr/>
        </p:nvSpPr>
        <p:spPr>
          <a:xfrm>
            <a:off x="1145406" y="693019"/>
            <a:ext cx="2045753" cy="369332"/>
          </a:xfrm>
          <a:prstGeom prst="rect">
            <a:avLst/>
          </a:prstGeom>
          <a:noFill/>
        </p:spPr>
        <p:txBody>
          <a:bodyPr wrap="none" rtlCol="0">
            <a:spAutoFit/>
          </a:bodyPr>
          <a:lstStyle/>
          <a:p>
            <a:r>
              <a:rPr lang="ja-JP" altLang="en-US" b="1">
                <a:solidFill>
                  <a:srgbClr val="FF0000"/>
                </a:solidFill>
                <a:latin typeface="SimSun" panose="02010600030101010101" pitchFamily="2" charset="-122"/>
                <a:ea typeface="SimSun" panose="02010600030101010101" pitchFamily="2" charset="-122"/>
              </a:rPr>
              <a:t>大数据</a:t>
            </a:r>
            <a:r>
              <a:rPr lang="zh-CN" altLang="en-US" b="1">
                <a:solidFill>
                  <a:srgbClr val="FF0000"/>
                </a:solidFill>
                <a:latin typeface="SimSun" panose="02010600030101010101" pitchFamily="2" charset="-122"/>
                <a:ea typeface="SimSun" panose="02010600030101010101" pitchFamily="2" charset="-122"/>
              </a:rPr>
              <a:t> </a:t>
            </a:r>
            <a:r>
              <a:rPr lang="en-US" altLang="zh-CN" b="1">
                <a:solidFill>
                  <a:srgbClr val="FF0000"/>
                </a:solidFill>
                <a:latin typeface="SimSun" panose="02010600030101010101" pitchFamily="2" charset="-122"/>
                <a:ea typeface="SimSun" panose="02010600030101010101" pitchFamily="2" charset="-122"/>
              </a:rPr>
              <a:t>=</a:t>
            </a:r>
            <a:r>
              <a:rPr lang="ja-JP" altLang="en-US" b="1">
                <a:solidFill>
                  <a:srgbClr val="FF0000"/>
                </a:solidFill>
                <a:latin typeface="SimSun" panose="02010600030101010101" pitchFamily="2" charset="-122"/>
                <a:ea typeface="SimSun" panose="02010600030101010101" pitchFamily="2" charset="-122"/>
              </a:rPr>
              <a:t>大数据量</a:t>
            </a:r>
            <a:endParaRPr lang="en-US" b="1">
              <a:solidFill>
                <a:srgbClr val="FF0000"/>
              </a:solidFill>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E1137DF0-A6F0-DA4C-8694-908DC57BB8D3}"/>
              </a:ext>
            </a:extLst>
          </p:cNvPr>
          <p:cNvSpPr/>
          <p:nvPr/>
        </p:nvSpPr>
        <p:spPr>
          <a:xfrm>
            <a:off x="1145406" y="1293705"/>
            <a:ext cx="10154653" cy="369332"/>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在 </a:t>
            </a:r>
            <a:r>
              <a:rPr lang="en-US" altLang="ja-JP">
                <a:latin typeface="SimSun" panose="02010600030101010101" pitchFamily="2" charset="-122"/>
                <a:ea typeface="SimSun" panose="02010600030101010101" pitchFamily="2" charset="-122"/>
              </a:rPr>
              <a:t>2001 </a:t>
            </a:r>
            <a:r>
              <a:rPr lang="ja-JP" altLang="en-US">
                <a:latin typeface="SimSun" panose="02010600030101010101" pitchFamily="2" charset="-122"/>
                <a:ea typeface="SimSun" panose="02010600030101010101" pitchFamily="2" charset="-122"/>
              </a:rPr>
              <a:t>年左右，</a:t>
            </a:r>
            <a:r>
              <a:rPr lang="en-US">
                <a:latin typeface="SimSun" panose="02010600030101010101" pitchFamily="2" charset="-122"/>
                <a:ea typeface="SimSun" panose="02010600030101010101" pitchFamily="2" charset="-122"/>
              </a:rPr>
              <a:t>Gartner </a:t>
            </a:r>
            <a:r>
              <a:rPr lang="ja-JP" altLang="en-US">
                <a:latin typeface="SimSun" panose="02010600030101010101" pitchFamily="2" charset="-122"/>
                <a:ea typeface="SimSun" panose="02010600030101010101" pitchFamily="2" charset="-122"/>
              </a:rPr>
              <a:t>就大数据提出了如下定义（目前仍是关于大数据的权威解释</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3V</a:t>
            </a:r>
            <a:r>
              <a:rPr lang="ja-JP" altLang="en-US">
                <a:latin typeface="SimSun" panose="02010600030101010101" pitchFamily="2" charset="-122"/>
                <a:ea typeface="SimSun" panose="02010600030101010101" pitchFamily="2" charset="-122"/>
              </a:rPr>
              <a:t>特性）</a:t>
            </a:r>
            <a:endParaRPr lang="en-US">
              <a:latin typeface="SimSun" panose="02010600030101010101" pitchFamily="2" charset="-122"/>
              <a:ea typeface="SimSun" panose="02010600030101010101" pitchFamily="2" charset="-122"/>
            </a:endParaRPr>
          </a:p>
        </p:txBody>
      </p:sp>
      <p:sp>
        <p:nvSpPr>
          <p:cNvPr id="7" name="Rectangle 6">
            <a:extLst>
              <a:ext uri="{FF2B5EF4-FFF2-40B4-BE49-F238E27FC236}">
                <a16:creationId xmlns:a16="http://schemas.microsoft.com/office/drawing/2014/main" id="{5AF9AC06-4370-F64C-A474-34959DD7B719}"/>
              </a:ext>
            </a:extLst>
          </p:cNvPr>
          <p:cNvSpPr/>
          <p:nvPr/>
        </p:nvSpPr>
        <p:spPr>
          <a:xfrm>
            <a:off x="1145406" y="1894912"/>
            <a:ext cx="10635915" cy="1200329"/>
          </a:xfrm>
          <a:prstGeom prst="rect">
            <a:avLst/>
          </a:prstGeom>
        </p:spPr>
        <p:txBody>
          <a:bodyPr wrap="square">
            <a:spAutoFit/>
          </a:bodyPr>
          <a:lstStyle/>
          <a:p>
            <a:r>
              <a:rPr lang="en-US" altLang="zh-CN" i="0">
                <a:solidFill>
                  <a:srgbClr val="4E4E4E"/>
                </a:solidFill>
                <a:effectLst/>
                <a:latin typeface="SimSun" panose="02010600030101010101" pitchFamily="2" charset="-122"/>
                <a:ea typeface="SimSun" panose="02010600030101010101" pitchFamily="2" charset="-122"/>
              </a:rPr>
              <a:t>1</a:t>
            </a:r>
            <a:r>
              <a:rPr lang="zh-CN" altLang="en-US" i="0">
                <a:solidFill>
                  <a:srgbClr val="4E4E4E"/>
                </a:solidFill>
                <a:effectLst/>
                <a:latin typeface="SimSun" panose="02010600030101010101" pitchFamily="2" charset="-122"/>
                <a:ea typeface="SimSun" panose="02010600030101010101" pitchFamily="2" charset="-122"/>
              </a:rPr>
              <a:t>、</a:t>
            </a:r>
            <a:r>
              <a:rPr lang="ja-JP" altLang="en-US" i="0">
                <a:solidFill>
                  <a:srgbClr val="4E4E4E"/>
                </a:solidFill>
                <a:effectLst/>
                <a:latin typeface="SimSun" panose="02010600030101010101" pitchFamily="2" charset="-122"/>
                <a:ea typeface="SimSun" panose="02010600030101010101" pitchFamily="2" charset="-122"/>
              </a:rPr>
              <a:t>大量 </a:t>
            </a:r>
            <a:r>
              <a:rPr lang="en-US" altLang="ja-JP" i="0">
                <a:solidFill>
                  <a:srgbClr val="4E4E4E"/>
                </a:solidFill>
                <a:effectLst/>
                <a:latin typeface="SimSun" panose="02010600030101010101" pitchFamily="2" charset="-122"/>
                <a:ea typeface="SimSun" panose="02010600030101010101" pitchFamily="2" charset="-122"/>
              </a:rPr>
              <a:t>(</a:t>
            </a:r>
            <a:r>
              <a:rPr lang="en-US" i="0">
                <a:solidFill>
                  <a:srgbClr val="4E4E4E"/>
                </a:solidFill>
                <a:effectLst/>
                <a:latin typeface="SimSun" panose="02010600030101010101" pitchFamily="2" charset="-122"/>
                <a:ea typeface="SimSun" panose="02010600030101010101" pitchFamily="2" charset="-122"/>
              </a:rPr>
              <a:t>Volume)</a:t>
            </a:r>
          </a:p>
          <a:p>
            <a:r>
              <a:rPr lang="ja-JP" altLang="en-US" i="0">
                <a:solidFill>
                  <a:srgbClr val="404040"/>
                </a:solidFill>
                <a:effectLst/>
                <a:latin typeface="SimSun" panose="02010600030101010101" pitchFamily="2" charset="-122"/>
                <a:ea typeface="SimSun" panose="02010600030101010101" pitchFamily="2" charset="-122"/>
              </a:rPr>
              <a:t>大数据的“大”首先体现在数据量上。在大数据领域，您需要处理海量的</a:t>
            </a:r>
            <a:r>
              <a:rPr lang="ja-JP" altLang="en-US" i="0">
                <a:solidFill>
                  <a:srgbClr val="FF0000"/>
                </a:solidFill>
                <a:effectLst/>
                <a:latin typeface="SimSun" panose="02010600030101010101" pitchFamily="2" charset="-122"/>
                <a:ea typeface="SimSun" panose="02010600030101010101" pitchFamily="2" charset="-122"/>
              </a:rPr>
              <a:t>低密度</a:t>
            </a:r>
            <a:r>
              <a:rPr lang="ja-JP" altLang="en-US" i="0">
                <a:solidFill>
                  <a:srgbClr val="404040"/>
                </a:solidFill>
                <a:effectLst/>
                <a:latin typeface="SimSun" panose="02010600030101010101" pitchFamily="2" charset="-122"/>
                <a:ea typeface="SimSun" panose="02010600030101010101" pitchFamily="2" charset="-122"/>
              </a:rPr>
              <a:t>的非结构化数据，数据价值可能未知，例如 </a:t>
            </a:r>
            <a:r>
              <a:rPr lang="en-US" i="0">
                <a:solidFill>
                  <a:srgbClr val="404040"/>
                </a:solidFill>
                <a:effectLst/>
                <a:latin typeface="SimSun" panose="02010600030101010101" pitchFamily="2" charset="-122"/>
                <a:ea typeface="SimSun" panose="02010600030101010101" pitchFamily="2" charset="-122"/>
              </a:rPr>
              <a:t>Twitter </a:t>
            </a:r>
            <a:r>
              <a:rPr lang="ja-JP" altLang="en-US" i="0">
                <a:solidFill>
                  <a:srgbClr val="404040"/>
                </a:solidFill>
                <a:effectLst/>
                <a:latin typeface="SimSun" panose="02010600030101010101" pitchFamily="2" charset="-122"/>
                <a:ea typeface="SimSun" panose="02010600030101010101" pitchFamily="2" charset="-122"/>
              </a:rPr>
              <a:t>数据流、网页或移动应用点击流，以及设备传感器所捕获的数据等等。在实际应用中，大数据的数据量通常</a:t>
            </a:r>
            <a:r>
              <a:rPr lang="ja-JP" altLang="en-US" i="0">
                <a:solidFill>
                  <a:srgbClr val="FF0000"/>
                </a:solidFill>
                <a:effectLst/>
                <a:latin typeface="SimSun" panose="02010600030101010101" pitchFamily="2" charset="-122"/>
                <a:ea typeface="SimSun" panose="02010600030101010101" pitchFamily="2" charset="-122"/>
              </a:rPr>
              <a:t>高达</a:t>
            </a:r>
            <a:r>
              <a:rPr lang="ja-JP" altLang="en-US" i="0">
                <a:solidFill>
                  <a:srgbClr val="404040"/>
                </a:solidFill>
                <a:effectLst/>
                <a:latin typeface="SimSun" panose="02010600030101010101" pitchFamily="2" charset="-122"/>
                <a:ea typeface="SimSun" panose="02010600030101010101" pitchFamily="2" charset="-122"/>
              </a:rPr>
              <a:t>数十 </a:t>
            </a:r>
            <a:r>
              <a:rPr lang="en-US" i="0">
                <a:solidFill>
                  <a:srgbClr val="404040"/>
                </a:solidFill>
                <a:effectLst/>
                <a:latin typeface="SimSun" panose="02010600030101010101" pitchFamily="2" charset="-122"/>
                <a:ea typeface="SimSun" panose="02010600030101010101" pitchFamily="2" charset="-122"/>
              </a:rPr>
              <a:t>TB </a:t>
            </a:r>
            <a:r>
              <a:rPr lang="ja-JP" altLang="en-US" i="0">
                <a:solidFill>
                  <a:srgbClr val="404040"/>
                </a:solidFill>
                <a:effectLst/>
                <a:latin typeface="SimSun" panose="02010600030101010101" pitchFamily="2" charset="-122"/>
                <a:ea typeface="SimSun" panose="02010600030101010101" pitchFamily="2" charset="-122"/>
              </a:rPr>
              <a:t>乃至数百 </a:t>
            </a:r>
            <a:r>
              <a:rPr lang="en-US" i="0">
                <a:solidFill>
                  <a:srgbClr val="404040"/>
                </a:solidFill>
                <a:effectLst/>
                <a:latin typeface="SimSun" panose="02010600030101010101" pitchFamily="2" charset="-122"/>
                <a:ea typeface="SimSun" panose="02010600030101010101" pitchFamily="2" charset="-122"/>
              </a:rPr>
              <a:t>PB（1PB=1024TB）。</a:t>
            </a:r>
          </a:p>
        </p:txBody>
      </p:sp>
      <p:sp>
        <p:nvSpPr>
          <p:cNvPr id="8" name="TextBox 7">
            <a:extLst>
              <a:ext uri="{FF2B5EF4-FFF2-40B4-BE49-F238E27FC236}">
                <a16:creationId xmlns:a16="http://schemas.microsoft.com/office/drawing/2014/main" id="{5632BEBA-C1AF-3C40-9C24-65BDF4C4FE18}"/>
              </a:ext>
            </a:extLst>
          </p:cNvPr>
          <p:cNvSpPr txBox="1"/>
          <p:nvPr/>
        </p:nvSpPr>
        <p:spPr>
          <a:xfrm>
            <a:off x="1145406" y="3188617"/>
            <a:ext cx="10635916" cy="1200329"/>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高速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Velocity)</a:t>
            </a:r>
          </a:p>
          <a:p>
            <a:r>
              <a:rPr lang="ja-JP" altLang="en-US">
                <a:latin typeface="SimSun" panose="02010600030101010101" pitchFamily="2" charset="-122"/>
                <a:ea typeface="SimSun" panose="02010600030101010101" pitchFamily="2" charset="-122"/>
              </a:rPr>
              <a:t>大数据的“高速”指高速</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小于</a:t>
            </a:r>
            <a:r>
              <a:rPr lang="en-US" altLang="ja-JP">
                <a:latin typeface="SimSun" panose="02010600030101010101" pitchFamily="2" charset="-122"/>
                <a:ea typeface="SimSun" panose="02010600030101010101" pitchFamily="2" charset="-122"/>
              </a:rPr>
              <a:t>1 </a:t>
            </a:r>
            <a:r>
              <a:rPr lang="ja-JP" altLang="en-US">
                <a:latin typeface="SimSun" panose="02010600030101010101" pitchFamily="2" charset="-122"/>
                <a:ea typeface="SimSun" panose="02010600030101010101" pitchFamily="2" charset="-122"/>
              </a:rPr>
              <a:t>秒</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接收乃至处理数据 </a:t>
            </a:r>
            <a:r>
              <a:rPr lang="en-US" altLang="ja-JP">
                <a:latin typeface="SimSun" panose="02010600030101010101" pitchFamily="2" charset="-122"/>
                <a:ea typeface="SimSun" panose="02010600030101010101" pitchFamily="2" charset="-122"/>
              </a:rPr>
              <a:t>— </a:t>
            </a:r>
            <a:r>
              <a:rPr lang="ja-JP" altLang="en-US">
                <a:latin typeface="SimSun" panose="02010600030101010101" pitchFamily="2" charset="-122"/>
                <a:ea typeface="SimSun" panose="02010600030101010101" pitchFamily="2" charset="-122"/>
              </a:rPr>
              <a:t>数据通常直接流入内存而非写入磁盘。在实际应用中，某些联网的智能产品需要实时或近乎实时地运行，要求基于数据实时评估和操作，而大数据只有具备“高速”特性才能满足这些要求。 并发量高但</a:t>
            </a:r>
            <a:r>
              <a:rPr lang="ja-JP" altLang="en-US">
                <a:solidFill>
                  <a:srgbClr val="FF0000"/>
                </a:solidFill>
                <a:latin typeface="SimSun" panose="02010600030101010101" pitchFamily="2" charset="-122"/>
                <a:ea typeface="SimSun" panose="02010600030101010101" pitchFamily="2" charset="-122"/>
              </a:rPr>
              <a:t>不一定</a:t>
            </a:r>
            <a:r>
              <a:rPr lang="ja-JP" altLang="en-US">
                <a:latin typeface="SimSun" panose="02010600030101010101" pitchFamily="2" charset="-122"/>
                <a:ea typeface="SimSun" panose="02010600030101010101" pitchFamily="2" charset="-122"/>
              </a:rPr>
              <a:t>代表数据量大</a:t>
            </a:r>
            <a:r>
              <a:rPr lang="zh-CN" altLang="en-US">
                <a:latin typeface="SimSun" panose="02010600030101010101" pitchFamily="2" charset="-122"/>
                <a:ea typeface="SimSun" panose="02010600030101010101" pitchFamily="2" charset="-122"/>
              </a:rPr>
              <a:t>。</a:t>
            </a:r>
            <a:endParaRPr lang="ja-JP" altLang="en-US">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A60359FB-D1E8-6E46-9AC2-6567BFF77AD6}"/>
              </a:ext>
            </a:extLst>
          </p:cNvPr>
          <p:cNvSpPr/>
          <p:nvPr/>
        </p:nvSpPr>
        <p:spPr>
          <a:xfrm>
            <a:off x="1145406" y="4549153"/>
            <a:ext cx="10635916" cy="1200329"/>
          </a:xfrm>
          <a:prstGeom prst="rect">
            <a:avLst/>
          </a:prstGeom>
        </p:spPr>
        <p:txBody>
          <a:bodyPr wrap="square">
            <a:spAutoFit/>
          </a:bodyPr>
          <a:lstStyle/>
          <a:p>
            <a:r>
              <a:rPr lang="en-US" altLang="zh-CN">
                <a:solidFill>
                  <a:srgbClr val="4E4E4E"/>
                </a:solidFill>
                <a:latin typeface="SimSun" panose="02010600030101010101" pitchFamily="2" charset="-122"/>
                <a:ea typeface="SimSun" panose="02010600030101010101" pitchFamily="2" charset="-122"/>
              </a:rPr>
              <a:t>3</a:t>
            </a:r>
            <a:r>
              <a:rPr lang="zh-CN" altLang="en-US">
                <a:solidFill>
                  <a:srgbClr val="4E4E4E"/>
                </a:solidFill>
                <a:latin typeface="SimSun" panose="02010600030101010101" pitchFamily="2" charset="-122"/>
                <a:ea typeface="SimSun" panose="02010600030101010101" pitchFamily="2" charset="-122"/>
              </a:rPr>
              <a:t>、</a:t>
            </a:r>
            <a:r>
              <a:rPr lang="ja-JP" altLang="en-US" i="0">
                <a:solidFill>
                  <a:srgbClr val="4E4E4E"/>
                </a:solidFill>
                <a:effectLst/>
                <a:latin typeface="SimSun" panose="02010600030101010101" pitchFamily="2" charset="-122"/>
                <a:ea typeface="SimSun" panose="02010600030101010101" pitchFamily="2" charset="-122"/>
              </a:rPr>
              <a:t>多样化 </a:t>
            </a:r>
            <a:r>
              <a:rPr lang="en-US" altLang="ja-JP" i="0">
                <a:solidFill>
                  <a:srgbClr val="4E4E4E"/>
                </a:solidFill>
                <a:effectLst/>
                <a:latin typeface="SimSun" panose="02010600030101010101" pitchFamily="2" charset="-122"/>
                <a:ea typeface="SimSun" panose="02010600030101010101" pitchFamily="2" charset="-122"/>
              </a:rPr>
              <a:t>(</a:t>
            </a:r>
            <a:r>
              <a:rPr lang="en-US" i="0">
                <a:solidFill>
                  <a:srgbClr val="4E4E4E"/>
                </a:solidFill>
                <a:effectLst/>
                <a:latin typeface="SimSun" panose="02010600030101010101" pitchFamily="2" charset="-122"/>
                <a:ea typeface="SimSun" panose="02010600030101010101" pitchFamily="2" charset="-122"/>
              </a:rPr>
              <a:t>Variety)</a:t>
            </a:r>
          </a:p>
          <a:p>
            <a:r>
              <a:rPr lang="ja-JP" altLang="en-US" i="0">
                <a:solidFill>
                  <a:srgbClr val="404040"/>
                </a:solidFill>
                <a:effectLst/>
                <a:latin typeface="SimSun" panose="02010600030101010101" pitchFamily="2" charset="-122"/>
                <a:ea typeface="SimSun" panose="02010600030101010101" pitchFamily="2" charset="-122"/>
              </a:rPr>
              <a:t>多样化是指可用数据的类型众多。通常来说，传统数据属于结构化数据，能够整齐地纳入关系数据库中。 随着大数据的兴起，各种新的非结构化和半结构化数据类型不断涌现，例如文本、音频和视频等等，它们需要经过额外的预处理操作才能真正提供洞察和支持性元数据。</a:t>
            </a:r>
          </a:p>
        </p:txBody>
      </p:sp>
      <p:sp>
        <p:nvSpPr>
          <p:cNvPr id="10" name="TextBox 9">
            <a:extLst>
              <a:ext uri="{FF2B5EF4-FFF2-40B4-BE49-F238E27FC236}">
                <a16:creationId xmlns:a16="http://schemas.microsoft.com/office/drawing/2014/main" id="{834068B6-35BF-6448-9905-648FEC844AA5}"/>
              </a:ext>
            </a:extLst>
          </p:cNvPr>
          <p:cNvSpPr txBox="1"/>
          <p:nvPr/>
        </p:nvSpPr>
        <p:spPr>
          <a:xfrm>
            <a:off x="1934320" y="693019"/>
            <a:ext cx="300082" cy="369332"/>
          </a:xfrm>
          <a:prstGeom prst="rect">
            <a:avLst/>
          </a:prstGeom>
          <a:noFill/>
        </p:spPr>
        <p:txBody>
          <a:bodyPr wrap="none" rtlCol="0">
            <a:spAutoFit/>
          </a:bodyPr>
          <a:lstStyle/>
          <a:p>
            <a:r>
              <a:rPr lang="en-US" altLang="zh-CN" b="1">
                <a:solidFill>
                  <a:srgbClr val="FF0000"/>
                </a:solidFill>
                <a:latin typeface="SimSun" panose="02010600030101010101" pitchFamily="2" charset="-122"/>
                <a:ea typeface="SimSun" panose="02010600030101010101" pitchFamily="2" charset="-122"/>
              </a:rPr>
              <a:t>/</a:t>
            </a:r>
            <a:endParaRPr lang="en-US" b="1">
              <a:solidFill>
                <a:srgbClr val="FF0000"/>
              </a:solidFill>
              <a:latin typeface="SimSun" panose="02010600030101010101" pitchFamily="2" charset="-122"/>
              <a:ea typeface="SimSun" panose="02010600030101010101" pitchFamily="2" charset="-122"/>
            </a:endParaRPr>
          </a:p>
        </p:txBody>
      </p:sp>
      <p:sp>
        <p:nvSpPr>
          <p:cNvPr id="11" name="Rectangle 10">
            <a:extLst>
              <a:ext uri="{FF2B5EF4-FFF2-40B4-BE49-F238E27FC236}">
                <a16:creationId xmlns:a16="http://schemas.microsoft.com/office/drawing/2014/main" id="{1D7ADD2C-8D2F-7048-98BE-81CE00BCC5A9}"/>
              </a:ext>
            </a:extLst>
          </p:cNvPr>
          <p:cNvSpPr/>
          <p:nvPr/>
        </p:nvSpPr>
        <p:spPr>
          <a:xfrm>
            <a:off x="1145406" y="6022290"/>
            <a:ext cx="10462661" cy="369332"/>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在过去几年里，大数据的定义又新增加了两个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a:t>
            </a:r>
            <a:r>
              <a:rPr lang="ja-JP" altLang="en-US">
                <a:latin typeface="SimSun" panose="02010600030101010101" pitchFamily="2" charset="-122"/>
                <a:ea typeface="SimSun" panose="02010600030101010101" pitchFamily="2" charset="-122"/>
              </a:rPr>
              <a:t>价值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Value)</a:t>
            </a:r>
            <a:r>
              <a:rPr lang="ja-JP" altLang="en-US">
                <a:latin typeface="SimSun" panose="02010600030101010101" pitchFamily="2" charset="-122"/>
                <a:ea typeface="SimSun" panose="02010600030101010101" pitchFamily="2" charset="-122"/>
              </a:rPr>
              <a:t>和 真实性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Veracity)。</a:t>
            </a:r>
          </a:p>
        </p:txBody>
      </p:sp>
    </p:spTree>
    <p:extLst>
      <p:ext uri="{BB962C8B-B14F-4D97-AF65-F5344CB8AC3E}">
        <p14:creationId xmlns:p14="http://schemas.microsoft.com/office/powerpoint/2010/main" val="2969582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4977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596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694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482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298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3085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522503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6631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6504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638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FFFE91-AC02-0C4E-89E3-55E1E00F0C40}"/>
              </a:ext>
            </a:extLst>
          </p:cNvPr>
          <p:cNvSpPr txBox="1"/>
          <p:nvPr/>
        </p:nvSpPr>
        <p:spPr>
          <a:xfrm>
            <a:off x="0" y="0"/>
            <a:ext cx="5878532"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a:latin typeface="SimSun" panose="02010600030101010101" pitchFamily="2" charset="-122"/>
                <a:ea typeface="SimSun" panose="02010600030101010101" pitchFamily="2" charset="-122"/>
              </a:rPr>
              <a:t>、</a:t>
            </a:r>
            <a:r>
              <a:rPr lang="en-US" altLang="zh-CN" sz="240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能做什么</a:t>
            </a:r>
            <a:r>
              <a:rPr lang="en-US" altLang="zh-CN" sz="2400">
                <a:latin typeface="SimSun" panose="02010600030101010101" pitchFamily="2" charset="-122"/>
                <a:ea typeface="SimSun" panose="02010600030101010101" pitchFamily="2" charset="-122"/>
              </a:rPr>
              <a:t>——</a:t>
            </a:r>
            <a:r>
              <a:rPr lang="ja-JP" altLang="en-US" sz="2400">
                <a:latin typeface="SimSun" panose="02010600030101010101" pitchFamily="2" charset="-122"/>
                <a:ea typeface="SimSun" panose="02010600030101010101" pitchFamily="2" charset="-122"/>
              </a:rPr>
              <a:t>大数据处理过程</a:t>
            </a:r>
            <a:endParaRPr lang="en-US" altLang="ja-JP" sz="2400">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CFA8CBAB-694E-564B-86D1-DE2B874881BE}"/>
              </a:ext>
            </a:extLst>
          </p:cNvPr>
          <p:cNvSpPr/>
          <p:nvPr/>
        </p:nvSpPr>
        <p:spPr>
          <a:xfrm>
            <a:off x="556290" y="689465"/>
            <a:ext cx="10965150" cy="1477328"/>
          </a:xfrm>
          <a:prstGeom prst="rect">
            <a:avLst/>
          </a:prstGeom>
        </p:spPr>
        <p:txBody>
          <a:bodyPr wrap="square">
            <a:spAutoFit/>
          </a:bodyPr>
          <a:lstStyle/>
          <a:p>
            <a:r>
              <a:rPr lang="en-US" altLang="zh-CN" b="1" i="0">
                <a:effectLst/>
                <a:latin typeface="SimSun" panose="02010600030101010101" pitchFamily="2" charset="-122"/>
                <a:ea typeface="SimSun" panose="02010600030101010101" pitchFamily="2" charset="-122"/>
              </a:rPr>
              <a:t>1</a:t>
            </a:r>
            <a:r>
              <a:rPr lang="zh-CN" altLang="en-US" b="1" i="0">
                <a:effectLst/>
                <a:latin typeface="SimSun" panose="02010600030101010101" pitchFamily="2" charset="-122"/>
                <a:ea typeface="SimSun" panose="02010600030101010101" pitchFamily="2" charset="-122"/>
              </a:rPr>
              <a:t>、</a:t>
            </a:r>
            <a:r>
              <a:rPr lang="ja-JP" altLang="en-US" b="1" i="0">
                <a:effectLst/>
                <a:latin typeface="SimSun" panose="02010600030101010101" pitchFamily="2" charset="-122"/>
                <a:ea typeface="SimSun" panose="02010600030101010101" pitchFamily="2" charset="-122"/>
              </a:rPr>
              <a:t>采集</a:t>
            </a:r>
            <a:endParaRPr lang="en-US" altLang="ja-JP" b="1" i="0">
              <a:effectLst/>
              <a:latin typeface="SimSun" panose="02010600030101010101" pitchFamily="2" charset="-122"/>
              <a:ea typeface="SimSun" panose="02010600030101010101" pitchFamily="2" charset="-122"/>
            </a:endParaRPr>
          </a:p>
          <a:p>
            <a:r>
              <a:rPr lang="ja-JP" altLang="en-US" i="0">
                <a:effectLst/>
                <a:latin typeface="SimSun" panose="02010600030101010101" pitchFamily="2" charset="-122"/>
                <a:ea typeface="SimSun" panose="02010600030101010101" pitchFamily="2" charset="-122"/>
              </a:rPr>
              <a:t>大数据的采集是指利用多个数据库来接收发自客户端（</a:t>
            </a:r>
            <a:r>
              <a:rPr lang="en-US" i="0">
                <a:effectLst/>
                <a:latin typeface="SimSun" panose="02010600030101010101" pitchFamily="2" charset="-122"/>
                <a:ea typeface="SimSun" panose="02010600030101010101" pitchFamily="2" charset="-122"/>
              </a:rPr>
              <a:t>Web、App</a:t>
            </a:r>
            <a:r>
              <a:rPr lang="ja-JP" altLang="en-US" i="0">
                <a:effectLst/>
                <a:latin typeface="SimSun" panose="02010600030101010101" pitchFamily="2" charset="-122"/>
                <a:ea typeface="SimSun" panose="02010600030101010101" pitchFamily="2" charset="-122"/>
              </a:rPr>
              <a:t>或者传感器形式等）的数据，并且用户可以通过这些数据库来进行简单的查询和处理工作。采集过程中，其主要特点和挑战是并发数高，因为同时有可能会有成千上万的用户来进行访问和操作，并且如何在这些</a:t>
            </a:r>
            <a:r>
              <a:rPr lang="ja-JP" altLang="en-US" i="0" u="none" strike="noStrike">
                <a:effectLst/>
                <a:latin typeface="SimSun" panose="02010600030101010101" pitchFamily="2" charset="-122"/>
                <a:ea typeface="SimSun" panose="02010600030101010101" pitchFamily="2" charset="-122"/>
              </a:rPr>
              <a:t>数据库</a:t>
            </a:r>
            <a:r>
              <a:rPr lang="ja-JP" altLang="en-US" i="0">
                <a:effectLst/>
                <a:latin typeface="SimSun" panose="02010600030101010101" pitchFamily="2" charset="-122"/>
                <a:ea typeface="SimSun" panose="02010600030101010101" pitchFamily="2" charset="-122"/>
              </a:rPr>
              <a:t>之间进行负载均衡和分片的确是需要深入的思考和设计。</a:t>
            </a:r>
          </a:p>
        </p:txBody>
      </p:sp>
      <p:sp>
        <p:nvSpPr>
          <p:cNvPr id="6" name="Rectangle 5">
            <a:extLst>
              <a:ext uri="{FF2B5EF4-FFF2-40B4-BE49-F238E27FC236}">
                <a16:creationId xmlns:a16="http://schemas.microsoft.com/office/drawing/2014/main" id="{8F96912E-3B22-3649-A7AF-880844C472D5}"/>
              </a:ext>
            </a:extLst>
          </p:cNvPr>
          <p:cNvSpPr/>
          <p:nvPr/>
        </p:nvSpPr>
        <p:spPr>
          <a:xfrm>
            <a:off x="556290" y="2166793"/>
            <a:ext cx="10965150" cy="1477328"/>
          </a:xfrm>
          <a:prstGeom prst="rect">
            <a:avLst/>
          </a:prstGeom>
        </p:spPr>
        <p:txBody>
          <a:bodyPr wrap="square">
            <a:spAutoFit/>
          </a:bodyPr>
          <a:lstStyle/>
          <a:p>
            <a:r>
              <a:rPr lang="en-US" altLang="zh-CN" b="1" i="0">
                <a:effectLst/>
                <a:latin typeface="SimSun" panose="02010600030101010101" pitchFamily="2" charset="-122"/>
                <a:ea typeface="SimSun" panose="02010600030101010101" pitchFamily="2" charset="-122"/>
              </a:rPr>
              <a:t>2</a:t>
            </a:r>
            <a:r>
              <a:rPr lang="zh-CN" altLang="en-US" b="1" i="0">
                <a:effectLst/>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导入</a:t>
            </a:r>
            <a:r>
              <a:rPr lang="en-US" altLang="ja-JP" b="1">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预处理</a:t>
            </a:r>
            <a:endParaRPr lang="en-US" altLang="ja-JP" b="1" i="0">
              <a:effectLst/>
              <a:latin typeface="SimSun" panose="02010600030101010101" pitchFamily="2" charset="-122"/>
              <a:ea typeface="SimSun" panose="02010600030101010101" pitchFamily="2" charset="-122"/>
            </a:endParaRPr>
          </a:p>
          <a:p>
            <a:r>
              <a:rPr lang="ja-JP" altLang="en-US" i="0">
                <a:effectLst/>
                <a:latin typeface="SimSun" panose="02010600030101010101" pitchFamily="2" charset="-122"/>
                <a:ea typeface="SimSun" panose="02010600030101010101" pitchFamily="2" charset="-122"/>
              </a:rPr>
              <a:t>虽然采集端本身会有很多数据库，但是如果要对这些海量数据进行有效的分析，还是</a:t>
            </a:r>
            <a:r>
              <a:rPr lang="ja-JP" altLang="en-US" i="0" u="none" strike="noStrike">
                <a:effectLst/>
                <a:latin typeface="SimSun" panose="02010600030101010101" pitchFamily="2" charset="-122"/>
                <a:ea typeface="SimSun" panose="02010600030101010101" pitchFamily="2" charset="-122"/>
              </a:rPr>
              <a:t>应该</a:t>
            </a:r>
            <a:r>
              <a:rPr lang="ja-JP" altLang="en-US" i="0">
                <a:effectLst/>
                <a:latin typeface="SimSun" panose="02010600030101010101" pitchFamily="2" charset="-122"/>
                <a:ea typeface="SimSun" panose="02010600030101010101" pitchFamily="2" charset="-122"/>
              </a:rPr>
              <a:t>将这些来自前端的数据导入到一个集中的大型分布式数据库，或者分布式存储集群，并且可以在导入基础上做一些简单的清洗和预处理工作。这个过程的特点和挑战主要是导入的数据量大，每秒钟的导入量经常会达到百兆，甚至千兆级别。</a:t>
            </a:r>
          </a:p>
        </p:txBody>
      </p:sp>
      <p:sp>
        <p:nvSpPr>
          <p:cNvPr id="10" name="Rectangle 9">
            <a:extLst>
              <a:ext uri="{FF2B5EF4-FFF2-40B4-BE49-F238E27FC236}">
                <a16:creationId xmlns:a16="http://schemas.microsoft.com/office/drawing/2014/main" id="{286C4C86-23E7-C549-A93E-3FE2FAE5D5B9}"/>
              </a:ext>
            </a:extLst>
          </p:cNvPr>
          <p:cNvSpPr/>
          <p:nvPr/>
        </p:nvSpPr>
        <p:spPr>
          <a:xfrm>
            <a:off x="556290" y="3705618"/>
            <a:ext cx="10965150" cy="1200329"/>
          </a:xfrm>
          <a:prstGeom prst="rect">
            <a:avLst/>
          </a:prstGeom>
        </p:spPr>
        <p:txBody>
          <a:bodyPr wrap="square">
            <a:spAutoFit/>
          </a:bodyPr>
          <a:lstStyle/>
          <a:p>
            <a:r>
              <a:rPr lang="en-US" altLang="zh-CN" b="1">
                <a:latin typeface="SimSun" panose="02010600030101010101" pitchFamily="2" charset="-122"/>
                <a:ea typeface="SimSun" panose="02010600030101010101" pitchFamily="2" charset="-122"/>
              </a:rPr>
              <a:t>3</a:t>
            </a:r>
            <a:r>
              <a:rPr lang="zh-CN" altLang="en-US" b="1">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统计</a:t>
            </a:r>
            <a:r>
              <a:rPr lang="en-US" altLang="ja-JP" b="1">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分析</a:t>
            </a:r>
          </a:p>
          <a:p>
            <a:r>
              <a:rPr lang="ja-JP" altLang="en-US">
                <a:latin typeface="SimSun" panose="02010600030101010101" pitchFamily="2" charset="-122"/>
                <a:ea typeface="SimSun" panose="02010600030101010101" pitchFamily="2" charset="-122"/>
              </a:rPr>
              <a:t>　　统计与分析主要利用分布式数据库，或者分布式计算集群来对存储于其内的海量数据进行普通的分析和分类汇总等，以满足大多数常见的分析需求，在这方面，一些批处理或者基于半结构化数据的需求可以使用</a:t>
            </a:r>
            <a:r>
              <a:rPr lang="en-US">
                <a:latin typeface="SimSun" panose="02010600030101010101" pitchFamily="2" charset="-122"/>
                <a:ea typeface="SimSun" panose="02010600030101010101" pitchFamily="2" charset="-122"/>
              </a:rPr>
              <a:t>Hadoop。</a:t>
            </a:r>
          </a:p>
        </p:txBody>
      </p:sp>
      <p:sp>
        <p:nvSpPr>
          <p:cNvPr id="11" name="Rectangle 10">
            <a:extLst>
              <a:ext uri="{FF2B5EF4-FFF2-40B4-BE49-F238E27FC236}">
                <a16:creationId xmlns:a16="http://schemas.microsoft.com/office/drawing/2014/main" id="{46DA677C-77CF-404A-829D-845FC178A200}"/>
              </a:ext>
            </a:extLst>
          </p:cNvPr>
          <p:cNvSpPr/>
          <p:nvPr/>
        </p:nvSpPr>
        <p:spPr>
          <a:xfrm>
            <a:off x="556290" y="4967444"/>
            <a:ext cx="10965150" cy="1477328"/>
          </a:xfrm>
          <a:prstGeom prst="rect">
            <a:avLst/>
          </a:prstGeom>
        </p:spPr>
        <p:txBody>
          <a:bodyPr wrap="square">
            <a:spAutoFit/>
          </a:bodyPr>
          <a:lstStyle/>
          <a:p>
            <a:r>
              <a:rPr lang="en-US" altLang="ja-JP" b="1">
                <a:latin typeface="SimSun" panose="02010600030101010101" pitchFamily="2" charset="-122"/>
                <a:ea typeface="SimSun" panose="02010600030101010101" pitchFamily="2" charset="-122"/>
              </a:rPr>
              <a:t>4. </a:t>
            </a:r>
            <a:r>
              <a:rPr lang="ja-JP" altLang="en-US" b="1">
                <a:latin typeface="SimSun" panose="02010600030101010101" pitchFamily="2" charset="-122"/>
                <a:ea typeface="SimSun" panose="02010600030101010101" pitchFamily="2" charset="-122"/>
              </a:rPr>
              <a:t>挖掘</a:t>
            </a:r>
          </a:p>
          <a:p>
            <a:r>
              <a:rPr lang="ja-JP" altLang="en-US">
                <a:latin typeface="SimSun" panose="02010600030101010101" pitchFamily="2" charset="-122"/>
                <a:ea typeface="SimSun" panose="02010600030101010101" pitchFamily="2" charset="-122"/>
              </a:rPr>
              <a:t>　　与前面统计和分析过程不同的是，数据挖掘一般没有什么预先设定好的主题，主要是在现有数据上面进行基于各种算法的计算，从而起到预测（</a:t>
            </a:r>
            <a:r>
              <a:rPr lang="en-US">
                <a:latin typeface="SimSun" panose="02010600030101010101" pitchFamily="2" charset="-122"/>
                <a:ea typeface="SimSun" panose="02010600030101010101" pitchFamily="2" charset="-122"/>
              </a:rPr>
              <a:t>Predict）</a:t>
            </a:r>
            <a:r>
              <a:rPr lang="ja-JP" altLang="en-US">
                <a:latin typeface="SimSun" panose="02010600030101010101" pitchFamily="2" charset="-122"/>
                <a:ea typeface="SimSun" panose="02010600030101010101" pitchFamily="2" charset="-122"/>
              </a:rPr>
              <a:t>的效果，从而实现一些高级别数据分析的需求。主要使用的工具有</a:t>
            </a:r>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的</a:t>
            </a:r>
            <a:r>
              <a:rPr lang="en-US">
                <a:latin typeface="SimSun" panose="02010600030101010101" pitchFamily="2" charset="-122"/>
                <a:ea typeface="SimSun" panose="02010600030101010101" pitchFamily="2" charset="-122"/>
              </a:rPr>
              <a:t>Mahout</a:t>
            </a:r>
            <a:r>
              <a:rPr lang="ja-JP" altLang="en-US">
                <a:latin typeface="SimSun" panose="02010600030101010101" pitchFamily="2" charset="-122"/>
                <a:ea typeface="SimSun" panose="02010600030101010101" pitchFamily="2" charset="-122"/>
              </a:rPr>
              <a:t>等。该过程的特点和挑战主要是用于挖掘的算法很复杂，并且计算涉及的数据量和计算量都很大。</a:t>
            </a:r>
          </a:p>
        </p:txBody>
      </p:sp>
    </p:spTree>
    <p:extLst>
      <p:ext uri="{BB962C8B-B14F-4D97-AF65-F5344CB8AC3E}">
        <p14:creationId xmlns:p14="http://schemas.microsoft.com/office/powerpoint/2010/main" val="942715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5188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3807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4298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86C037-750F-2644-B693-FF8F12DF3EF5}"/>
              </a:ext>
            </a:extLst>
          </p:cNvPr>
          <p:cNvSpPr txBox="1"/>
          <p:nvPr/>
        </p:nvSpPr>
        <p:spPr>
          <a:xfrm>
            <a:off x="5041650" y="2074984"/>
            <a:ext cx="1416522" cy="646331"/>
          </a:xfrm>
          <a:prstGeom prst="rect">
            <a:avLst/>
          </a:prstGeom>
          <a:noFill/>
        </p:spPr>
        <p:txBody>
          <a:bodyPr wrap="square" rtlCol="0">
            <a:spAutoFit/>
          </a:bodyPr>
          <a:lstStyle/>
          <a:p>
            <a:r>
              <a:rPr lang="en-US" sz="3600"/>
              <a:t>NEXT:</a:t>
            </a:r>
          </a:p>
        </p:txBody>
      </p:sp>
      <p:sp>
        <p:nvSpPr>
          <p:cNvPr id="4" name="TextBox 3">
            <a:extLst>
              <a:ext uri="{FF2B5EF4-FFF2-40B4-BE49-F238E27FC236}">
                <a16:creationId xmlns:a16="http://schemas.microsoft.com/office/drawing/2014/main" id="{B59915D5-789E-1A4F-A794-5930E05DA1EE}"/>
              </a:ext>
            </a:extLst>
          </p:cNvPr>
          <p:cNvSpPr txBox="1"/>
          <p:nvPr/>
        </p:nvSpPr>
        <p:spPr>
          <a:xfrm>
            <a:off x="4194037" y="3105834"/>
            <a:ext cx="3034805" cy="646331"/>
          </a:xfrm>
          <a:prstGeom prst="rect">
            <a:avLst/>
          </a:prstGeom>
          <a:noFill/>
        </p:spPr>
        <p:txBody>
          <a:bodyPr wrap="none" rtlCol="0">
            <a:spAutoFit/>
          </a:bodyPr>
          <a:lstStyle/>
          <a:p>
            <a:r>
              <a:rPr lang="en-US" altLang="zh-CN" sz="3600"/>
              <a:t>Hadoop&amp;Flink</a:t>
            </a:r>
            <a:endParaRPr lang="en-US" sz="3600"/>
          </a:p>
        </p:txBody>
      </p:sp>
    </p:spTree>
    <p:extLst>
      <p:ext uri="{BB962C8B-B14F-4D97-AF65-F5344CB8AC3E}">
        <p14:creationId xmlns:p14="http://schemas.microsoft.com/office/powerpoint/2010/main" val="34666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DEBB6F-89A6-EF48-9A3D-3701352BB48E}"/>
              </a:ext>
            </a:extLst>
          </p:cNvPr>
          <p:cNvSpPr/>
          <p:nvPr/>
        </p:nvSpPr>
        <p:spPr>
          <a:xfrm>
            <a:off x="606391" y="800561"/>
            <a:ext cx="10578165" cy="1477328"/>
          </a:xfrm>
          <a:prstGeom prst="rect">
            <a:avLst/>
          </a:prstGeom>
        </p:spPr>
        <p:txBody>
          <a:bodyPr wrap="square">
            <a:spAutoFit/>
          </a:bodyPr>
          <a:lstStyle/>
          <a:p>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是</a:t>
            </a:r>
            <a:r>
              <a:rPr lang="ja-JP" altLang="en-US"/>
              <a:t>一个分布式计算的解决方案</a:t>
            </a:r>
            <a:r>
              <a:rPr lang="en-US" altLang="ja-JP"/>
              <a:t>.</a:t>
            </a:r>
            <a:r>
              <a:rPr lang="ja-JP" altLang="en-US">
                <a:latin typeface="SimSun" panose="02010600030101010101" pitchFamily="2" charset="-122"/>
                <a:ea typeface="SimSun" panose="02010600030101010101" pitchFamily="2" charset="-122"/>
              </a:rPr>
              <a:t>，可编写和运行分布式应用处理大规模数据，是专为离线和大规模数据分析而设计的，并不适合那种对几个记录随机读写的在线事务处理模式。</a:t>
            </a:r>
            <a:endParaRPr lang="en-US" altLang="ja-JP">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Hadoop=HDFS（</a:t>
            </a:r>
            <a:r>
              <a:rPr lang="ja-JP" altLang="en-US">
                <a:latin typeface="SimSun" panose="02010600030101010101" pitchFamily="2" charset="-122"/>
                <a:ea typeface="SimSun" panose="02010600030101010101" pitchFamily="2" charset="-122"/>
              </a:rPr>
              <a:t>文件系统，数据存储技术相关）</a:t>
            </a:r>
            <a:r>
              <a:rPr lang="en-US" altLang="ja-JP">
                <a:latin typeface="SimSun" panose="02010600030101010101" pitchFamily="2" charset="-122"/>
                <a:ea typeface="SimSun" panose="02010600030101010101" pitchFamily="2" charset="-122"/>
              </a:rPr>
              <a:t>+ </a:t>
            </a:r>
            <a:r>
              <a:rPr lang="en-US">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数据处理），</a:t>
            </a:r>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的数据来源可以是任何形式，在处理半结构化和非结构化数据上与关系型数据库相比有更好的性能，具有更灵活的处理能力，不管任何数据形式最终会转化为</a:t>
            </a:r>
            <a:r>
              <a:rPr lang="en-US">
                <a:latin typeface="SimSun" panose="02010600030101010101" pitchFamily="2" charset="-122"/>
                <a:ea typeface="SimSun" panose="02010600030101010101" pitchFamily="2" charset="-122"/>
              </a:rPr>
              <a:t>key/value，key/value</a:t>
            </a:r>
            <a:r>
              <a:rPr lang="ja-JP" altLang="en-US">
                <a:latin typeface="SimSun" panose="02010600030101010101" pitchFamily="2" charset="-122"/>
                <a:ea typeface="SimSun" panose="02010600030101010101" pitchFamily="2" charset="-122"/>
              </a:rPr>
              <a:t>是基本数据单元。</a:t>
            </a:r>
            <a:endParaRPr lang="en-US">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AB58F0C9-BA10-6A4C-9FBE-09D326476BFB}"/>
              </a:ext>
            </a:extLst>
          </p:cNvPr>
          <p:cNvSpPr txBox="1"/>
          <p:nvPr/>
        </p:nvSpPr>
        <p:spPr>
          <a:xfrm>
            <a:off x="0" y="0"/>
            <a:ext cx="5570756"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a:latin typeface="SimSun" panose="02010600030101010101" pitchFamily="2" charset="-122"/>
                <a:ea typeface="SimSun" panose="02010600030101010101" pitchFamily="2" charset="-122"/>
              </a:rPr>
              <a:t>、</a:t>
            </a:r>
            <a:r>
              <a:rPr lang="en-US" altLang="zh-CN" sz="240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能做什么</a:t>
            </a:r>
            <a:r>
              <a:rPr lang="en-US" altLang="zh-CN" sz="240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是什么</a:t>
            </a:r>
            <a:endParaRPr lang="en-US" altLang="ja-JP" sz="2400">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3FCC13CD-2444-A049-8A4B-0C0AA1720C1A}"/>
              </a:ext>
            </a:extLst>
          </p:cNvPr>
          <p:cNvPicPr>
            <a:picLocks noChangeAspect="1"/>
          </p:cNvPicPr>
          <p:nvPr/>
        </p:nvPicPr>
        <p:blipFill>
          <a:blip r:embed="rId2"/>
          <a:stretch>
            <a:fillRect/>
          </a:stretch>
        </p:blipFill>
        <p:spPr>
          <a:xfrm>
            <a:off x="3042310" y="2625750"/>
            <a:ext cx="6107380" cy="3908723"/>
          </a:xfrm>
          <a:prstGeom prst="rect">
            <a:avLst/>
          </a:prstGeom>
        </p:spPr>
      </p:pic>
    </p:spTree>
    <p:extLst>
      <p:ext uri="{BB962C8B-B14F-4D97-AF65-F5344CB8AC3E}">
        <p14:creationId xmlns:p14="http://schemas.microsoft.com/office/powerpoint/2010/main" val="2955114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D0BBB-3751-2848-AC2E-DF1F0FBCB18F}"/>
              </a:ext>
            </a:extLst>
          </p:cNvPr>
          <p:cNvSpPr txBox="1"/>
          <p:nvPr/>
        </p:nvSpPr>
        <p:spPr>
          <a:xfrm>
            <a:off x="0" y="0"/>
            <a:ext cx="2954655"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a:latin typeface="SimSun" panose="02010600030101010101" pitchFamily="2" charset="-122"/>
                <a:ea typeface="SimSun" panose="02010600030101010101" pitchFamily="2" charset="-122"/>
              </a:rPr>
              <a:t>、</a:t>
            </a:r>
            <a:r>
              <a:rPr lang="en-US" altLang="zh-CN" sz="240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能做什么</a:t>
            </a:r>
            <a:endParaRPr lang="en-US" altLang="ja-JP" sz="2400">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EDF48D70-83EF-2147-8361-F0F5D2762CE7}"/>
              </a:ext>
            </a:extLst>
          </p:cNvPr>
          <p:cNvSpPr txBox="1"/>
          <p:nvPr/>
        </p:nvSpPr>
        <p:spPr>
          <a:xfrm>
            <a:off x="1858109" y="1107831"/>
            <a:ext cx="7340471"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日志收集批处理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点评</a:t>
            </a:r>
            <a:r>
              <a:rPr lang="en-US" altLang="ja-JP">
                <a:latin typeface="SimSun" panose="02010600030101010101" pitchFamily="2" charset="-122"/>
                <a:ea typeface="SimSun" panose="02010600030101010101" pitchFamily="2" charset="-122"/>
              </a:rPr>
              <a:t>CAT</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https://github.com/dianping/cat/</a:t>
            </a:r>
            <a:endParaRPr lang="en-US">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0C1AF098-B3D9-2D40-B12D-198A8E990E62}"/>
              </a:ext>
            </a:extLst>
          </p:cNvPr>
          <p:cNvSpPr txBox="1"/>
          <p:nvPr/>
        </p:nvSpPr>
        <p:spPr>
          <a:xfrm>
            <a:off x="1858109" y="1762858"/>
            <a:ext cx="1460656"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数据挖掘</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950270CF-49D8-BE46-9A2E-4F3EC2A60261}"/>
              </a:ext>
            </a:extLst>
          </p:cNvPr>
          <p:cNvSpPr txBox="1"/>
          <p:nvPr/>
        </p:nvSpPr>
        <p:spPr>
          <a:xfrm>
            <a:off x="1858109" y="2417885"/>
            <a:ext cx="2839239"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3</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大量地从文件中顺序读</a:t>
            </a:r>
            <a:endParaRPr lang="en-US">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E7ECEB81-3BB0-D64A-B78E-AA019E06512C}"/>
              </a:ext>
            </a:extLst>
          </p:cNvPr>
          <p:cNvSpPr txBox="1"/>
          <p:nvPr/>
        </p:nvSpPr>
        <p:spPr>
          <a:xfrm>
            <a:off x="1858109" y="3072912"/>
            <a:ext cx="2377574"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4</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用户行为特征建模</a:t>
            </a:r>
          </a:p>
        </p:txBody>
      </p:sp>
      <p:sp>
        <p:nvSpPr>
          <p:cNvPr id="7" name="TextBox 6">
            <a:extLst>
              <a:ext uri="{FF2B5EF4-FFF2-40B4-BE49-F238E27FC236}">
                <a16:creationId xmlns:a16="http://schemas.microsoft.com/office/drawing/2014/main" id="{C1867EB4-CABD-8245-907F-2369B2B7F0CF}"/>
              </a:ext>
            </a:extLst>
          </p:cNvPr>
          <p:cNvSpPr txBox="1"/>
          <p:nvPr/>
        </p:nvSpPr>
        <p:spPr>
          <a:xfrm>
            <a:off x="1858109" y="3727938"/>
            <a:ext cx="2146742"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5</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个性化广告推荐</a:t>
            </a:r>
          </a:p>
        </p:txBody>
      </p:sp>
      <p:sp>
        <p:nvSpPr>
          <p:cNvPr id="8" name="TextBox 7">
            <a:extLst>
              <a:ext uri="{FF2B5EF4-FFF2-40B4-BE49-F238E27FC236}">
                <a16:creationId xmlns:a16="http://schemas.microsoft.com/office/drawing/2014/main" id="{45435C79-015E-A547-9DF7-7C9B9E2EE329}"/>
              </a:ext>
            </a:extLst>
          </p:cNvPr>
          <p:cNvSpPr txBox="1"/>
          <p:nvPr/>
        </p:nvSpPr>
        <p:spPr>
          <a:xfrm>
            <a:off x="1858109" y="4382964"/>
            <a:ext cx="1460656" cy="369332"/>
          </a:xfrm>
          <a:prstGeom prst="rect">
            <a:avLst/>
          </a:prstGeom>
          <a:noFill/>
        </p:spPr>
        <p:txBody>
          <a:bodyPr wrap="none" rtlCol="0">
            <a:spAutoFit/>
          </a:bodyPr>
          <a:lstStyle/>
          <a:p>
            <a:r>
              <a:rPr lang="en-US"/>
              <a:t>6</a:t>
            </a:r>
            <a:r>
              <a:rPr lang="zh-CN" altLang="en-US"/>
              <a:t>、</a:t>
            </a:r>
            <a:r>
              <a:rPr lang="ja-JP" altLang="en-US"/>
              <a:t>文件系统</a:t>
            </a:r>
            <a:endParaRPr lang="en-US"/>
          </a:p>
        </p:txBody>
      </p:sp>
    </p:spTree>
    <p:extLst>
      <p:ext uri="{BB962C8B-B14F-4D97-AF65-F5344CB8AC3E}">
        <p14:creationId xmlns:p14="http://schemas.microsoft.com/office/powerpoint/2010/main" val="2289076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E6AA2F-B179-7249-B78C-8BF689AC1CB4}"/>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结构化数据是什么</a:t>
            </a:r>
            <a:endParaRPr lang="en-US" altLang="ja-JP">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DC82CA64-2D33-684D-A277-C4FC6E0B6812}"/>
              </a:ext>
            </a:extLst>
          </p:cNvPr>
          <p:cNvSpPr txBox="1"/>
          <p:nvPr/>
        </p:nvSpPr>
        <p:spPr>
          <a:xfrm>
            <a:off x="933651" y="750771"/>
            <a:ext cx="7109639"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结构化数据</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structured</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data</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具有既定格式的实体化数据</a:t>
            </a:r>
            <a:r>
              <a:rPr lang="zh-CN" altLang="en-US">
                <a:latin typeface="SimSun" panose="02010600030101010101" pitchFamily="2" charset="-122"/>
                <a:ea typeface="SimSun" panose="02010600030101010101" pitchFamily="2" charset="-122"/>
              </a:rPr>
              <a:t>。</a:t>
            </a:r>
            <a:endParaRPr lang="en-US" altLang="zh-CN">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9D5317DB-71C3-A140-80A1-AC2AE3EE65C1}"/>
              </a:ext>
            </a:extLst>
          </p:cNvPr>
          <p:cNvSpPr txBox="1"/>
          <p:nvPr/>
        </p:nvSpPr>
        <p:spPr>
          <a:xfrm>
            <a:off x="933651" y="1295840"/>
            <a:ext cx="10106525" cy="1200329"/>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半结构化数据</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semi-structured</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data</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和普通纯文本相比具有一定的结构性，但和具有严格理论模型的关系数据库的数据相比更灵活。比较松散</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虽然可能有个事</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但机场被忽略</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只能作为对数据结构的一般性指导</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比如电子表格</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它在结构上是由单元格组成的网格</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但每个单元格内可以保存任何形式的数据</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A4EA0E7D-4A3F-1149-8386-29658CE7B157}"/>
              </a:ext>
            </a:extLst>
          </p:cNvPr>
          <p:cNvSpPr txBox="1"/>
          <p:nvPr/>
        </p:nvSpPr>
        <p:spPr>
          <a:xfrm>
            <a:off x="933651" y="2671906"/>
            <a:ext cx="10029524" cy="646331"/>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3</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非结构化数据</a:t>
            </a:r>
            <a:r>
              <a:rPr lang="en-US" altLang="ja-JP">
                <a:latin typeface="SimSun" panose="02010600030101010101" pitchFamily="2" charset="-122"/>
                <a:ea typeface="SimSun" panose="02010600030101010101" pitchFamily="2" charset="-122"/>
              </a:rPr>
              <a:t>(un</a:t>
            </a:r>
            <a:r>
              <a:rPr lang="en-US" altLang="zh-CN">
                <a:latin typeface="SimSun" panose="02010600030101010101" pitchFamily="2" charset="-122"/>
                <a:ea typeface="SimSun" panose="02010600030101010101" pitchFamily="2" charset="-122"/>
              </a:rPr>
              <a:t>structured</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data</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没有什么特别的内部结构</a:t>
            </a:r>
            <a:r>
              <a:rPr lang="zh-CN" altLang="en-US">
                <a:latin typeface="SimSun" panose="02010600030101010101" pitchFamily="2" charset="-122"/>
                <a:ea typeface="SimSun" panose="02010600030101010101" pitchFamily="2" charset="-122"/>
              </a:rPr>
              <a:t>， 不适于由数据库二维表来表现，图片和咅频、视频信息等。广泛应用于全文检索和各种多媒体信息处理领域。</a:t>
            </a:r>
            <a:endParaRPr lang="en-US">
              <a:latin typeface="SimSun" panose="02010600030101010101" pitchFamily="2" charset="-122"/>
              <a:ea typeface="SimSun" panose="02010600030101010101" pitchFamily="2" charset="-122"/>
            </a:endParaRPr>
          </a:p>
        </p:txBody>
      </p:sp>
      <p:pic>
        <p:nvPicPr>
          <p:cNvPr id="6" name="Picture 5">
            <a:extLst>
              <a:ext uri="{FF2B5EF4-FFF2-40B4-BE49-F238E27FC236}">
                <a16:creationId xmlns:a16="http://schemas.microsoft.com/office/drawing/2014/main" id="{63C0087B-C641-C34B-AAC8-896E75FECB94}"/>
              </a:ext>
            </a:extLst>
          </p:cNvPr>
          <p:cNvPicPr>
            <a:picLocks noChangeAspect="1"/>
          </p:cNvPicPr>
          <p:nvPr/>
        </p:nvPicPr>
        <p:blipFill>
          <a:blip r:embed="rId2"/>
          <a:stretch>
            <a:fillRect/>
          </a:stretch>
        </p:blipFill>
        <p:spPr>
          <a:xfrm>
            <a:off x="1068404" y="3770973"/>
            <a:ext cx="3002614" cy="2879500"/>
          </a:xfrm>
          <a:prstGeom prst="rect">
            <a:avLst/>
          </a:prstGeom>
        </p:spPr>
      </p:pic>
      <p:pic>
        <p:nvPicPr>
          <p:cNvPr id="7" name="Picture 6">
            <a:extLst>
              <a:ext uri="{FF2B5EF4-FFF2-40B4-BE49-F238E27FC236}">
                <a16:creationId xmlns:a16="http://schemas.microsoft.com/office/drawing/2014/main" id="{5B40E3B1-58C9-6B4A-98AE-2FA6BF6258F0}"/>
              </a:ext>
            </a:extLst>
          </p:cNvPr>
          <p:cNvPicPr>
            <a:picLocks noChangeAspect="1"/>
          </p:cNvPicPr>
          <p:nvPr/>
        </p:nvPicPr>
        <p:blipFill>
          <a:blip r:embed="rId3"/>
          <a:stretch>
            <a:fillRect/>
          </a:stretch>
        </p:blipFill>
        <p:spPr>
          <a:xfrm>
            <a:off x="7586342" y="3978499"/>
            <a:ext cx="2838753" cy="2879501"/>
          </a:xfrm>
          <a:prstGeom prst="rect">
            <a:avLst/>
          </a:prstGeom>
        </p:spPr>
      </p:pic>
    </p:spTree>
    <p:extLst>
      <p:ext uri="{BB962C8B-B14F-4D97-AF65-F5344CB8AC3E}">
        <p14:creationId xmlns:p14="http://schemas.microsoft.com/office/powerpoint/2010/main" val="2616431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41269-1105-8642-9BA5-CC95A15CFED3}"/>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93FAC41E-9FC9-214C-BFA6-D7A890EF9074}"/>
              </a:ext>
            </a:extLst>
          </p:cNvPr>
          <p:cNvPicPr>
            <a:picLocks noChangeAspect="1"/>
          </p:cNvPicPr>
          <p:nvPr/>
        </p:nvPicPr>
        <p:blipFill>
          <a:blip r:embed="rId2"/>
          <a:stretch>
            <a:fillRect/>
          </a:stretch>
        </p:blipFill>
        <p:spPr>
          <a:xfrm>
            <a:off x="4232878" y="205702"/>
            <a:ext cx="5095774" cy="2547887"/>
          </a:xfrm>
          <a:prstGeom prst="rect">
            <a:avLst/>
          </a:prstGeom>
        </p:spPr>
      </p:pic>
      <p:pic>
        <p:nvPicPr>
          <p:cNvPr id="5" name="Picture 4">
            <a:extLst>
              <a:ext uri="{FF2B5EF4-FFF2-40B4-BE49-F238E27FC236}">
                <a16:creationId xmlns:a16="http://schemas.microsoft.com/office/drawing/2014/main" id="{FC9020E2-4626-384B-9B41-765059FEE0AB}"/>
              </a:ext>
            </a:extLst>
          </p:cNvPr>
          <p:cNvPicPr>
            <a:picLocks noChangeAspect="1"/>
          </p:cNvPicPr>
          <p:nvPr/>
        </p:nvPicPr>
        <p:blipFill>
          <a:blip r:embed="rId3"/>
          <a:stretch>
            <a:fillRect/>
          </a:stretch>
        </p:blipFill>
        <p:spPr>
          <a:xfrm>
            <a:off x="4065872" y="3547382"/>
            <a:ext cx="5569015" cy="3007268"/>
          </a:xfrm>
          <a:prstGeom prst="rect">
            <a:avLst/>
          </a:prstGeom>
        </p:spPr>
      </p:pic>
      <p:sp>
        <p:nvSpPr>
          <p:cNvPr id="6" name="TextBox 5">
            <a:extLst>
              <a:ext uri="{FF2B5EF4-FFF2-40B4-BE49-F238E27FC236}">
                <a16:creationId xmlns:a16="http://schemas.microsoft.com/office/drawing/2014/main" id="{D88AC49D-CA28-F143-9923-04148300A3DD}"/>
              </a:ext>
            </a:extLst>
          </p:cNvPr>
          <p:cNvSpPr txBox="1"/>
          <p:nvPr/>
        </p:nvSpPr>
        <p:spPr>
          <a:xfrm>
            <a:off x="285987" y="898176"/>
            <a:ext cx="2114681" cy="369332"/>
          </a:xfrm>
          <a:prstGeom prst="rect">
            <a:avLst/>
          </a:prstGeom>
          <a:noFill/>
        </p:spPr>
        <p:txBody>
          <a:bodyPr wrap="none" rtlCol="0">
            <a:spAutoFit/>
          </a:bodyPr>
          <a:lstStyle/>
          <a:p>
            <a:r>
              <a:rPr lang="en-US" altLang="zh-CN"/>
              <a:t>1.X</a:t>
            </a:r>
            <a:r>
              <a:rPr lang="zh-CN" altLang="en-US"/>
              <a:t>  </a:t>
            </a:r>
            <a:r>
              <a:rPr lang="en-US" altLang="zh-CN"/>
              <a:t>      </a:t>
            </a:r>
            <a:r>
              <a:rPr lang="zh-CN" altLang="en-US"/>
              <a:t> </a:t>
            </a:r>
            <a:r>
              <a:rPr lang="en-US" altLang="zh-CN"/>
              <a:t>2.X</a:t>
            </a:r>
            <a:r>
              <a:rPr lang="zh-CN" altLang="en-US"/>
              <a:t> </a:t>
            </a:r>
            <a:r>
              <a:rPr lang="ja-JP" altLang="en-US"/>
              <a:t>的变化</a:t>
            </a:r>
            <a:endParaRPr lang="en-US"/>
          </a:p>
        </p:txBody>
      </p:sp>
      <p:sp>
        <p:nvSpPr>
          <p:cNvPr id="7" name="Right Arrow 6">
            <a:extLst>
              <a:ext uri="{FF2B5EF4-FFF2-40B4-BE49-F238E27FC236}">
                <a16:creationId xmlns:a16="http://schemas.microsoft.com/office/drawing/2014/main" id="{BCB1716A-4021-6649-97B4-6BFC49950664}"/>
              </a:ext>
            </a:extLst>
          </p:cNvPr>
          <p:cNvSpPr/>
          <p:nvPr/>
        </p:nvSpPr>
        <p:spPr>
          <a:xfrm>
            <a:off x="900246" y="981777"/>
            <a:ext cx="120032" cy="2021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F566303E-D7C2-9649-9C2A-B437796B2923}"/>
              </a:ext>
            </a:extLst>
          </p:cNvPr>
          <p:cNvSpPr/>
          <p:nvPr/>
        </p:nvSpPr>
        <p:spPr>
          <a:xfrm>
            <a:off x="6576379" y="2875022"/>
            <a:ext cx="274000" cy="5884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771210"/>
      </p:ext>
    </p:extLst>
  </p:cSld>
  <p:clrMapOvr>
    <a:masterClrMapping/>
  </p:clrMapOvr>
</p:sld>
</file>

<file path=ppt/theme/theme1.xml><?xml version="1.0" encoding="utf-8"?>
<a:theme xmlns:a="http://schemas.openxmlformats.org/drawingml/2006/main" name="主题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745B0530-1145-4523-BF83-35FCAED7FE10}" vid="{531429DD-6862-4E03-B621-64C918B1FB5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8503</TotalTime>
  <Words>1609</Words>
  <Application>Microsoft Macintosh PowerPoint</Application>
  <PresentationFormat>Widescreen</PresentationFormat>
  <Paragraphs>213</Paragraphs>
  <Slides>53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等线</vt:lpstr>
      <vt:lpstr>等线 Light</vt:lpstr>
      <vt:lpstr>SimSun</vt:lpstr>
      <vt:lpstr>Arial</vt:lpstr>
      <vt:lpstr>主题1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 ai</dc:creator>
  <cp:lastModifiedBy>Microsoft Office User</cp:lastModifiedBy>
  <cp:revision>250</cp:revision>
  <dcterms:created xsi:type="dcterms:W3CDTF">2018-08-05T12:56:00Z</dcterms:created>
  <dcterms:modified xsi:type="dcterms:W3CDTF">2019-06-30T09:01:24Z</dcterms:modified>
</cp:coreProperties>
</file>